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62" r:id="rId2"/>
    <p:sldId id="487" r:id="rId3"/>
    <p:sldId id="437" r:id="rId4"/>
    <p:sldId id="414" r:id="rId5"/>
    <p:sldId id="498" r:id="rId6"/>
    <p:sldId id="523" r:id="rId7"/>
    <p:sldId id="537" r:id="rId8"/>
    <p:sldId id="527" r:id="rId9"/>
    <p:sldId id="529" r:id="rId10"/>
    <p:sldId id="531" r:id="rId11"/>
    <p:sldId id="538" r:id="rId12"/>
    <p:sldId id="539" r:id="rId13"/>
    <p:sldId id="532" r:id="rId14"/>
    <p:sldId id="535" r:id="rId15"/>
    <p:sldId id="536" r:id="rId16"/>
    <p:sldId id="485" r:id="rId17"/>
    <p:sldId id="492" r:id="rId18"/>
  </p:sldIdLst>
  <p:sldSz cx="9144000" cy="5143500" type="screen16x9"/>
  <p:notesSz cx="9926638" cy="6797675"/>
  <p:defaultTextStyle>
    <a:defPPr>
      <a:defRPr lang="ru-RU"/>
    </a:defPPr>
    <a:lvl1pPr marL="0" algn="l" defTabSz="9143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1" algn="l" defTabSz="9143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1" algn="l" defTabSz="9143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82" algn="l" defTabSz="9143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42" algn="l" defTabSz="9143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02" algn="l" defTabSz="9143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63" algn="l" defTabSz="9143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23" algn="l" defTabSz="9143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84" algn="l" defTabSz="9143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81" userDrawn="1">
          <p15:clr>
            <a:srgbClr val="A4A3A4"/>
          </p15:clr>
        </p15:guide>
        <p15:guide id="2" pos="1047" userDrawn="1">
          <p15:clr>
            <a:srgbClr val="A4A3A4"/>
          </p15:clr>
        </p15:guide>
        <p15:guide id="3" pos="5408" userDrawn="1">
          <p15:clr>
            <a:srgbClr val="A4A3A4"/>
          </p15:clr>
        </p15:guide>
        <p15:guide id="4" orient="horz" pos="395" userDrawn="1">
          <p15:clr>
            <a:srgbClr val="A4A3A4"/>
          </p15:clr>
        </p15:guide>
        <p15:guide id="5" pos="476" userDrawn="1">
          <p15:clr>
            <a:srgbClr val="A4A3A4"/>
          </p15:clr>
        </p15:guide>
        <p15:guide id="6" pos="3878" userDrawn="1">
          <p15:clr>
            <a:srgbClr val="A4A3A4"/>
          </p15:clr>
        </p15:guide>
        <p15:guide id="7" orient="horz" pos="577" userDrawn="1">
          <p15:clr>
            <a:srgbClr val="A4A3A4"/>
          </p15:clr>
        </p15:guide>
        <p15:guide id="8" orient="horz" pos="3117" userDrawn="1">
          <p15:clr>
            <a:srgbClr val="A4A3A4"/>
          </p15:clr>
        </p15:guide>
        <p15:guide id="9" pos="3243" userDrawn="1">
          <p15:clr>
            <a:srgbClr val="A4A3A4"/>
          </p15:clr>
        </p15:guide>
        <p15:guide id="10" orient="horz" pos="713" userDrawn="1">
          <p15:clr>
            <a:srgbClr val="A4A3A4"/>
          </p15:clr>
        </p15:guide>
        <p15:guide id="11" orient="horz" pos="894" userDrawn="1">
          <p15:clr>
            <a:srgbClr val="A4A3A4"/>
          </p15:clr>
        </p15:guide>
        <p15:guide id="12" pos="38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rlov" initials="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37" autoAdjust="0"/>
    <p:restoredTop sz="94660" autoAdjust="0"/>
  </p:normalViewPr>
  <p:slideViewPr>
    <p:cSldViewPr showGuides="1">
      <p:cViewPr varScale="1">
        <p:scale>
          <a:sx n="152" d="100"/>
          <a:sy n="152" d="100"/>
        </p:scale>
        <p:origin x="774" y="108"/>
      </p:cViewPr>
      <p:guideLst>
        <p:guide orient="horz" pos="2981"/>
        <p:guide pos="1047"/>
        <p:guide pos="5408"/>
        <p:guide orient="horz" pos="395"/>
        <p:guide pos="476"/>
        <p:guide pos="3878"/>
        <p:guide orient="horz" pos="577"/>
        <p:guide orient="horz" pos="3117"/>
        <p:guide pos="3243"/>
        <p:guide orient="horz" pos="713"/>
        <p:guide orient="horz" pos="894"/>
        <p:guide pos="387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100" d="100"/>
        <a:sy n="100" d="100"/>
      </p:scale>
      <p:origin x="0" y="125"/>
    </p:cViewPr>
  </p:sorterViewPr>
  <p:notesViewPr>
    <p:cSldViewPr>
      <p:cViewPr varScale="1">
        <p:scale>
          <a:sx n="90" d="100"/>
          <a:sy n="90" d="100"/>
        </p:scale>
        <p:origin x="-1747" y="-82"/>
      </p:cViewPr>
      <p:guideLst>
        <p:guide orient="horz" pos="2141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1543" cy="339884"/>
          </a:xfrm>
          <a:prstGeom prst="rect">
            <a:avLst/>
          </a:prstGeom>
        </p:spPr>
        <p:txBody>
          <a:bodyPr vert="horz" lIns="90915" tIns="45457" rIns="90915" bIns="4545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806" y="0"/>
            <a:ext cx="4301543" cy="339884"/>
          </a:xfrm>
          <a:prstGeom prst="rect">
            <a:avLst/>
          </a:prstGeom>
        </p:spPr>
        <p:txBody>
          <a:bodyPr vert="horz" lIns="90915" tIns="45457" rIns="90915" bIns="45457" rtlCol="0"/>
          <a:lstStyle>
            <a:lvl1pPr algn="r">
              <a:defRPr sz="1200"/>
            </a:lvl1pPr>
          </a:lstStyle>
          <a:p>
            <a:fld id="{8781CF39-C9B1-4FBF-8A54-D26E9222FED1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6456613"/>
            <a:ext cx="4301543" cy="339884"/>
          </a:xfrm>
          <a:prstGeom prst="rect">
            <a:avLst/>
          </a:prstGeom>
        </p:spPr>
        <p:txBody>
          <a:bodyPr vert="horz" lIns="90915" tIns="45457" rIns="90915" bIns="4545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806" y="6456613"/>
            <a:ext cx="4301543" cy="339884"/>
          </a:xfrm>
          <a:prstGeom prst="rect">
            <a:avLst/>
          </a:prstGeom>
        </p:spPr>
        <p:txBody>
          <a:bodyPr vert="horz" lIns="90915" tIns="45457" rIns="90915" bIns="45457" rtlCol="0" anchor="b"/>
          <a:lstStyle>
            <a:lvl1pPr algn="r">
              <a:defRPr sz="1200"/>
            </a:lvl1pPr>
          </a:lstStyle>
          <a:p>
            <a:fld id="{4E9B7F06-93B0-4293-8824-38C05A75A7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140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1543" cy="339884"/>
          </a:xfrm>
          <a:prstGeom prst="rect">
            <a:avLst/>
          </a:prstGeom>
        </p:spPr>
        <p:txBody>
          <a:bodyPr vert="horz" lIns="90915" tIns="45457" rIns="90915" bIns="4545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6" y="0"/>
            <a:ext cx="4301543" cy="339884"/>
          </a:xfrm>
          <a:prstGeom prst="rect">
            <a:avLst/>
          </a:prstGeom>
        </p:spPr>
        <p:txBody>
          <a:bodyPr vert="horz" lIns="90915" tIns="45457" rIns="90915" bIns="45457" rtlCol="0"/>
          <a:lstStyle>
            <a:lvl1pPr algn="r">
              <a:defRPr sz="1200"/>
            </a:lvl1pPr>
          </a:lstStyle>
          <a:p>
            <a:fld id="{9FA521FC-E786-4C8E-8928-463A16E00085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15" tIns="45457" rIns="90915" bIns="4545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3228900"/>
            <a:ext cx="7941310" cy="3058955"/>
          </a:xfrm>
          <a:prstGeom prst="rect">
            <a:avLst/>
          </a:prstGeom>
        </p:spPr>
        <p:txBody>
          <a:bodyPr vert="horz" lIns="90915" tIns="45457" rIns="90915" bIns="4545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6456613"/>
            <a:ext cx="4301543" cy="339884"/>
          </a:xfrm>
          <a:prstGeom prst="rect">
            <a:avLst/>
          </a:prstGeom>
        </p:spPr>
        <p:txBody>
          <a:bodyPr vert="horz" lIns="90915" tIns="45457" rIns="90915" bIns="4545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6" y="6456613"/>
            <a:ext cx="4301543" cy="339884"/>
          </a:xfrm>
          <a:prstGeom prst="rect">
            <a:avLst/>
          </a:prstGeom>
        </p:spPr>
        <p:txBody>
          <a:bodyPr vert="horz" lIns="90915" tIns="45457" rIns="90915" bIns="45457" rtlCol="0" anchor="b"/>
          <a:lstStyle>
            <a:lvl1pPr algn="r">
              <a:defRPr sz="1200"/>
            </a:lvl1pPr>
          </a:lstStyle>
          <a:p>
            <a:fld id="{7211547F-B55C-4F71-B816-199A7C7769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4480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1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21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82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42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02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63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23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84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1547F-B55C-4F71-B816-199A7C7769C2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71078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1547F-B55C-4F71-B816-199A7C7769C2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425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1547F-B55C-4F71-B816-199A7C7769C2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1588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1547F-B55C-4F71-B816-199A7C7769C2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7849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1547F-B55C-4F71-B816-199A7C7769C2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568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1547F-B55C-4F71-B816-199A7C7769C2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685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1547F-B55C-4F71-B816-199A7C7769C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142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1547F-B55C-4F71-B816-199A7C7769C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187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1547F-B55C-4F71-B816-199A7C7769C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313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1547F-B55C-4F71-B816-199A7C7769C2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904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1547F-B55C-4F71-B816-199A7C7769C2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248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1547F-B55C-4F71-B816-199A7C7769C2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548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1547F-B55C-4F71-B816-199A7C7769C2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246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5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27.03.2015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ACE8-8371-4FFA-A4EA-AB4F1E2FF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27.03.2015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ACE8-8371-4FFA-A4EA-AB4F1E2FF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1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154781"/>
            <a:ext cx="6019801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27.03.2015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ACE8-8371-4FFA-A4EA-AB4F1E2FF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27.03.2015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ACE8-8371-4FFA-A4EA-AB4F1E2FF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7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7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27.03.2015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ACE8-8371-4FFA-A4EA-AB4F1E2FF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4" y="900113"/>
            <a:ext cx="4038601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5" y="900113"/>
            <a:ext cx="4038601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27.03.2015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ACE8-8371-4FFA-A4EA-AB4F1E2FF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1" indent="0">
              <a:buNone/>
              <a:defRPr sz="2000" b="1"/>
            </a:lvl2pPr>
            <a:lvl3pPr marL="914321" indent="0">
              <a:buNone/>
              <a:defRPr sz="1800" b="1"/>
            </a:lvl3pPr>
            <a:lvl4pPr marL="1371482" indent="0">
              <a:buNone/>
              <a:defRPr sz="1600" b="1"/>
            </a:lvl4pPr>
            <a:lvl5pPr marL="1828642" indent="0">
              <a:buNone/>
              <a:defRPr sz="1600" b="1"/>
            </a:lvl5pPr>
            <a:lvl6pPr marL="2285802" indent="0">
              <a:buNone/>
              <a:defRPr sz="1600" b="1"/>
            </a:lvl6pPr>
            <a:lvl7pPr marL="2742963" indent="0">
              <a:buNone/>
              <a:defRPr sz="1600" b="1"/>
            </a:lvl7pPr>
            <a:lvl8pPr marL="3200123" indent="0">
              <a:buNone/>
              <a:defRPr sz="1600" b="1"/>
            </a:lvl8pPr>
            <a:lvl9pPr marL="365728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1" indent="0">
              <a:buNone/>
              <a:defRPr sz="2000" b="1"/>
            </a:lvl2pPr>
            <a:lvl3pPr marL="914321" indent="0">
              <a:buNone/>
              <a:defRPr sz="1800" b="1"/>
            </a:lvl3pPr>
            <a:lvl4pPr marL="1371482" indent="0">
              <a:buNone/>
              <a:defRPr sz="1600" b="1"/>
            </a:lvl4pPr>
            <a:lvl5pPr marL="1828642" indent="0">
              <a:buNone/>
              <a:defRPr sz="1600" b="1"/>
            </a:lvl5pPr>
            <a:lvl6pPr marL="2285802" indent="0">
              <a:buNone/>
              <a:defRPr sz="1600" b="1"/>
            </a:lvl6pPr>
            <a:lvl7pPr marL="2742963" indent="0">
              <a:buNone/>
              <a:defRPr sz="1600" b="1"/>
            </a:lvl7pPr>
            <a:lvl8pPr marL="3200123" indent="0">
              <a:buNone/>
              <a:defRPr sz="1600" b="1"/>
            </a:lvl8pPr>
            <a:lvl9pPr marL="365728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27.03.2015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ACE8-8371-4FFA-A4EA-AB4F1E2FF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27.03.2015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ACE8-8371-4FFA-A4EA-AB4F1E2FF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27.03.2015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ACE8-8371-4FFA-A4EA-AB4F1E2FF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6" y="204792"/>
            <a:ext cx="5111749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61" indent="0">
              <a:buNone/>
              <a:defRPr sz="1200"/>
            </a:lvl2pPr>
            <a:lvl3pPr marL="914321" indent="0">
              <a:buNone/>
              <a:defRPr sz="1000"/>
            </a:lvl3pPr>
            <a:lvl4pPr marL="1371482" indent="0">
              <a:buNone/>
              <a:defRPr sz="900"/>
            </a:lvl4pPr>
            <a:lvl5pPr marL="1828642" indent="0">
              <a:buNone/>
              <a:defRPr sz="900"/>
            </a:lvl5pPr>
            <a:lvl6pPr marL="2285802" indent="0">
              <a:buNone/>
              <a:defRPr sz="900"/>
            </a:lvl6pPr>
            <a:lvl7pPr marL="2742963" indent="0">
              <a:buNone/>
              <a:defRPr sz="900"/>
            </a:lvl7pPr>
            <a:lvl8pPr marL="3200123" indent="0">
              <a:buNone/>
              <a:defRPr sz="900"/>
            </a:lvl8pPr>
            <a:lvl9pPr marL="365728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27.03.2015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ACE8-8371-4FFA-A4EA-AB4F1E2FF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61" indent="0">
              <a:buNone/>
              <a:defRPr sz="2800"/>
            </a:lvl2pPr>
            <a:lvl3pPr marL="914321" indent="0">
              <a:buNone/>
              <a:defRPr sz="2400"/>
            </a:lvl3pPr>
            <a:lvl4pPr marL="1371482" indent="0">
              <a:buNone/>
              <a:defRPr sz="2000"/>
            </a:lvl4pPr>
            <a:lvl5pPr marL="1828642" indent="0">
              <a:buNone/>
              <a:defRPr sz="2000"/>
            </a:lvl5pPr>
            <a:lvl6pPr marL="2285802" indent="0">
              <a:buNone/>
              <a:defRPr sz="2000"/>
            </a:lvl6pPr>
            <a:lvl7pPr marL="2742963" indent="0">
              <a:buNone/>
              <a:defRPr sz="2000"/>
            </a:lvl7pPr>
            <a:lvl8pPr marL="3200123" indent="0">
              <a:buNone/>
              <a:defRPr sz="2000"/>
            </a:lvl8pPr>
            <a:lvl9pPr marL="365728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61" indent="0">
              <a:buNone/>
              <a:defRPr sz="1200"/>
            </a:lvl2pPr>
            <a:lvl3pPr marL="914321" indent="0">
              <a:buNone/>
              <a:defRPr sz="1000"/>
            </a:lvl3pPr>
            <a:lvl4pPr marL="1371482" indent="0">
              <a:buNone/>
              <a:defRPr sz="900"/>
            </a:lvl4pPr>
            <a:lvl5pPr marL="1828642" indent="0">
              <a:buNone/>
              <a:defRPr sz="900"/>
            </a:lvl5pPr>
            <a:lvl6pPr marL="2285802" indent="0">
              <a:buNone/>
              <a:defRPr sz="900"/>
            </a:lvl6pPr>
            <a:lvl7pPr marL="2742963" indent="0">
              <a:buNone/>
              <a:defRPr sz="900"/>
            </a:lvl7pPr>
            <a:lvl8pPr marL="3200123" indent="0">
              <a:buNone/>
              <a:defRPr sz="900"/>
            </a:lvl8pPr>
            <a:lvl9pPr marL="365728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27.03.2015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ACE8-8371-4FFA-A4EA-AB4F1E2FF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32" tIns="45716" rIns="91432" bIns="45716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27.03.2015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5" y="4767263"/>
            <a:ext cx="2895600" cy="27384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DACE8-8371-4FFA-A4EA-AB4F1E2FF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32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0" indent="-342870" algn="l" defTabSz="9143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6" indent="-285725" algn="l" defTabSz="914321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1" indent="-228580" algn="l" defTabSz="91432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2" indent="-228580" algn="l" defTabSz="91432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2" indent="-228580" algn="l" defTabSz="914321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3" indent="-228580" algn="l" defTabSz="91432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43" indent="-228580" algn="l" defTabSz="91432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04" indent="-228580" algn="l" defTabSz="91432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64" indent="-228580" algn="l" defTabSz="91432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1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1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2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2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2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3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23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84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08518" y="771550"/>
            <a:ext cx="9323957" cy="374441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А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кционерное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общество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«Федеральная корпорация по развитию малого и среднего предпринимательства»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(АО «Корпорация «МСП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»)</a:t>
            </a:r>
          </a:p>
          <a:p>
            <a:pPr algn="ctr">
              <a:defRPr/>
            </a:pP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>
              <a:defRPr/>
            </a:pPr>
            <a:endPara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>
              <a:defRPr/>
            </a:pP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Имущественная поддержка субъектов малого и среднего предпринимательства</a:t>
            </a:r>
          </a:p>
          <a:p>
            <a:pPr algn="ctr">
              <a:defRPr/>
            </a:pP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>
              <a:defRPr/>
            </a:pPr>
            <a:endParaRPr lang="ru-RU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201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6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г.</a:t>
            </a:r>
            <a:endParaRPr lang="en-GB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69983" y="4632779"/>
            <a:ext cx="5143500" cy="1428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58888" y="1714492"/>
            <a:ext cx="6769100" cy="70787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32" tIns="45716" rIns="91432" bIns="45716">
            <a:spAutoFit/>
          </a:bodyPr>
          <a:lstStyle/>
          <a:p>
            <a:pPr algn="ctr">
              <a:defRPr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>
              <a:defRPr/>
            </a:pPr>
            <a:endParaRPr lang="ru-RU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785938" y="1923678"/>
            <a:ext cx="5572124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2000255" y="411511"/>
            <a:ext cx="5143500" cy="1428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9" name="Номер слайда 18"/>
          <p:cNvSpPr txBox="1">
            <a:spLocks/>
          </p:cNvSpPr>
          <p:nvPr/>
        </p:nvSpPr>
        <p:spPr>
          <a:xfrm>
            <a:off x="6553200" y="6308713"/>
            <a:ext cx="2133600" cy="365125"/>
          </a:xfrm>
          <a:prstGeom prst="rect">
            <a:avLst/>
          </a:prstGeom>
        </p:spPr>
        <p:txBody>
          <a:bodyPr vert="horz" lIns="91432" tIns="45716" rIns="91432" bIns="45716" rtlCol="0" anchor="ctr"/>
          <a:lstStyle/>
          <a:p>
            <a:pPr>
              <a:defRPr/>
            </a:pPr>
            <a:fld id="{9138178C-1270-4345-9789-C4C59789585C}" type="slidenum">
              <a:rPr lang="ru-RU" sz="1200" smtClean="0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1</a:t>
            </a:fld>
            <a:endParaRPr lang="ru-RU" sz="1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371588" cy="69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322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4"/>
          <p:cNvSpPr>
            <a:spLocks noChangeArrowheads="1"/>
          </p:cNvSpPr>
          <p:nvPr/>
        </p:nvSpPr>
        <p:spPr bwMode="auto">
          <a:xfrm>
            <a:off x="2371588" y="123478"/>
            <a:ext cx="6772412" cy="923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6" rIns="91432" bIns="45716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Исполнение пункта 17 перечня поручений Первого заместителя Председателя Правительства РФ </a:t>
            </a:r>
            <a:r>
              <a:rPr lang="ru-RU" b="1" dirty="0" err="1" smtClean="0">
                <a:solidFill>
                  <a:srgbClr val="0070C0"/>
                </a:solidFill>
                <a:latin typeface="Arial Narrow" pitchFamily="34" charset="0"/>
              </a:rPr>
              <a:t>И.И.Шувалова</a:t>
            </a: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 от 23 июня 2016 г. </a:t>
            </a:r>
          </a:p>
          <a:p>
            <a:pPr algn="ctr">
              <a:defRPr/>
            </a:pP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№ ИШ-П-13-3684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369810" y="996000"/>
            <a:ext cx="6774190" cy="1246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gray">
          <a:xfrm>
            <a:off x="741916" y="1057622"/>
            <a:ext cx="7944884" cy="83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497" tIns="40497" rIns="0" bIns="40497">
            <a:spAutoFit/>
          </a:bodyPr>
          <a:lstStyle/>
          <a:p>
            <a:pPr defTabSz="601214"/>
            <a:endParaRPr lang="ru-RU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449961" defTabSz="601214">
              <a:buFont typeface="Arial" panose="020B0604020202020204" pitchFamily="34" charset="0"/>
              <a:buChar char="•"/>
            </a:pPr>
            <a:endParaRPr lang="ru-RU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449961" defTabSz="601214">
              <a:buFont typeface="Arial" panose="020B0604020202020204" pitchFamily="34" charset="0"/>
              <a:buChar char="•"/>
            </a:pPr>
            <a:endParaRPr lang="ru-RU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449961" defTabSz="601214">
              <a:buFont typeface="Arial" panose="020B0604020202020204" pitchFamily="34" charset="0"/>
              <a:buChar char="•"/>
            </a:pPr>
            <a:endParaRPr lang="ru-RU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371588" cy="69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/>
          <a:lstStyle/>
          <a:p>
            <a:fld id="{18BDACE8-8371-4FFA-A4EA-AB4F1E2FF2A4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0338" y="4237023"/>
            <a:ext cx="1434299" cy="486034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образования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979712" y="1281877"/>
            <a:ext cx="1501463" cy="59291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объектов, находящихся в казне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69007" y="2129259"/>
            <a:ext cx="1512168" cy="1147025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объектов,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предоставленных эксплуатирующим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 (учреждениям и предприятиям)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938672" y="3511360"/>
            <a:ext cx="1512168" cy="1147025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объектов, предоставленных и закрепленных за учреждениями и предприятиями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195230" y="1171827"/>
            <a:ext cx="1440160" cy="969635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объектов, пригодных для предоставления субъектам МСП</a:t>
            </a:r>
          </a:p>
        </p:txBody>
      </p:sp>
      <p:cxnSp>
        <p:nvCxnSpPr>
          <p:cNvPr id="4" name="Прямая со стрелкой 3"/>
          <p:cNvCxnSpPr>
            <a:stCxn id="16" idx="3"/>
            <a:endCxn id="19" idx="1"/>
          </p:cNvCxnSpPr>
          <p:nvPr/>
        </p:nvCxnSpPr>
        <p:spPr>
          <a:xfrm>
            <a:off x="3481175" y="1578332"/>
            <a:ext cx="714055" cy="7831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Скругленный прямоугольник 30"/>
          <p:cNvSpPr/>
          <p:nvPr/>
        </p:nvSpPr>
        <p:spPr>
          <a:xfrm>
            <a:off x="7054970" y="1236806"/>
            <a:ext cx="1946935" cy="97998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предложений по формированию или дополнению перечня имущества для субъектов МСП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054970" y="2370262"/>
            <a:ext cx="1946935" cy="97998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перечня или изменений в перечень для субъектов МСП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116372" y="3549185"/>
            <a:ext cx="1946935" cy="647992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Опубликование перечня в СМИ и в сети «Интернет»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553200" y="4358046"/>
            <a:ext cx="1838240" cy="730021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информации в субъект РФ для внесения сведений в АИС</a:t>
            </a:r>
          </a:p>
        </p:txBody>
      </p:sp>
      <p:cxnSp>
        <p:nvCxnSpPr>
          <p:cNvPr id="52" name="Прямая со стрелкой 51"/>
          <p:cNvCxnSpPr>
            <a:stCxn id="19" idx="3"/>
            <a:endCxn id="31" idx="1"/>
          </p:cNvCxnSpPr>
          <p:nvPr/>
        </p:nvCxnSpPr>
        <p:spPr>
          <a:xfrm>
            <a:off x="5635390" y="1656645"/>
            <a:ext cx="1419580" cy="7015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>
            <a:stCxn id="31" idx="2"/>
            <a:endCxn id="32" idx="0"/>
          </p:cNvCxnSpPr>
          <p:nvPr/>
        </p:nvCxnSpPr>
        <p:spPr>
          <a:xfrm>
            <a:off x="8028438" y="2216786"/>
            <a:ext cx="0" cy="15347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endCxn id="33" idx="0"/>
          </p:cNvCxnSpPr>
          <p:nvPr/>
        </p:nvCxnSpPr>
        <p:spPr>
          <a:xfrm>
            <a:off x="8088169" y="3350242"/>
            <a:ext cx="1671" cy="1989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stCxn id="33" idx="2"/>
            <a:endCxn id="34" idx="0"/>
          </p:cNvCxnSpPr>
          <p:nvPr/>
        </p:nvCxnSpPr>
        <p:spPr>
          <a:xfrm flipH="1">
            <a:off x="7472320" y="4197177"/>
            <a:ext cx="617520" cy="16086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stCxn id="10" idx="3"/>
            <a:endCxn id="16" idx="1"/>
          </p:cNvCxnSpPr>
          <p:nvPr/>
        </p:nvCxnSpPr>
        <p:spPr>
          <a:xfrm flipV="1">
            <a:off x="1514637" y="1578332"/>
            <a:ext cx="465075" cy="290170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stCxn id="10" idx="3"/>
            <a:endCxn id="17" idx="1"/>
          </p:cNvCxnSpPr>
          <p:nvPr/>
        </p:nvCxnSpPr>
        <p:spPr>
          <a:xfrm flipV="1">
            <a:off x="1514637" y="2702772"/>
            <a:ext cx="454370" cy="177726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>
            <a:stCxn id="10" idx="3"/>
          </p:cNvCxnSpPr>
          <p:nvPr/>
        </p:nvCxnSpPr>
        <p:spPr>
          <a:xfrm flipV="1">
            <a:off x="1514637" y="4084873"/>
            <a:ext cx="424035" cy="39516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Скругленный прямоугольник 29"/>
          <p:cNvSpPr/>
          <p:nvPr/>
        </p:nvSpPr>
        <p:spPr>
          <a:xfrm>
            <a:off x="134362" y="2698943"/>
            <a:ext cx="1434299" cy="486034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РФ</a:t>
            </a:r>
          </a:p>
        </p:txBody>
      </p:sp>
      <p:sp>
        <p:nvSpPr>
          <p:cNvPr id="2" name="Стрелка вниз 1"/>
          <p:cNvSpPr/>
          <p:nvPr/>
        </p:nvSpPr>
        <p:spPr>
          <a:xfrm>
            <a:off x="613557" y="3184977"/>
            <a:ext cx="456101" cy="1052046"/>
          </a:xfrm>
          <a:prstGeom prst="downArrow">
            <a:avLst>
              <a:gd name="adj1" fmla="val 50000"/>
              <a:gd name="adj2" fmla="val 46851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295727" y="3520617"/>
            <a:ext cx="10715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34362" y="886227"/>
            <a:ext cx="1434299" cy="486034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Корпорация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34363" y="1757754"/>
            <a:ext cx="1434298" cy="621731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необходимой методической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</a:t>
            </a:r>
            <a:endParaRPr lang="ru-RU" sz="1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Прямая со стрелкой 36"/>
          <p:cNvCxnSpPr>
            <a:stCxn id="36" idx="2"/>
            <a:endCxn id="30" idx="0"/>
          </p:cNvCxnSpPr>
          <p:nvPr/>
        </p:nvCxnSpPr>
        <p:spPr>
          <a:xfrm>
            <a:off x="851512" y="2379485"/>
            <a:ext cx="0" cy="31945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35" idx="2"/>
            <a:endCxn id="36" idx="0"/>
          </p:cNvCxnSpPr>
          <p:nvPr/>
        </p:nvCxnSpPr>
        <p:spPr>
          <a:xfrm>
            <a:off x="851512" y="1372261"/>
            <a:ext cx="0" cy="38549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Скругленный прямоугольник 63"/>
          <p:cNvSpPr/>
          <p:nvPr/>
        </p:nvSpPr>
        <p:spPr>
          <a:xfrm>
            <a:off x="4218615" y="2475841"/>
            <a:ext cx="1440160" cy="76861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объектов, используемых не по назначению</a:t>
            </a: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4211624" y="3387172"/>
            <a:ext cx="1440160" cy="76861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не используемых объектов</a:t>
            </a: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3487830" y="2503839"/>
            <a:ext cx="22672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3457495" y="4494145"/>
            <a:ext cx="25706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3714559" y="2503839"/>
            <a:ext cx="0" cy="199030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endCxn id="64" idx="1"/>
          </p:cNvCxnSpPr>
          <p:nvPr/>
        </p:nvCxnSpPr>
        <p:spPr>
          <a:xfrm flipV="1">
            <a:off x="3714559" y="2860146"/>
            <a:ext cx="504056" cy="62367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>
            <a:endCxn id="66" idx="1"/>
          </p:cNvCxnSpPr>
          <p:nvPr/>
        </p:nvCxnSpPr>
        <p:spPr>
          <a:xfrm>
            <a:off x="3714559" y="3483819"/>
            <a:ext cx="497065" cy="28765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Скругленный прямоугольник 72"/>
          <p:cNvSpPr/>
          <p:nvPr/>
        </p:nvSpPr>
        <p:spPr>
          <a:xfrm>
            <a:off x="5887225" y="2886077"/>
            <a:ext cx="943479" cy="76861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Изъятие объектов в казну</a:t>
            </a:r>
          </a:p>
        </p:txBody>
      </p:sp>
      <p:cxnSp>
        <p:nvCxnSpPr>
          <p:cNvPr id="74" name="Прямая со стрелкой 73"/>
          <p:cNvCxnSpPr>
            <a:endCxn id="73" idx="0"/>
          </p:cNvCxnSpPr>
          <p:nvPr/>
        </p:nvCxnSpPr>
        <p:spPr>
          <a:xfrm>
            <a:off x="5658775" y="2652811"/>
            <a:ext cx="700190" cy="23326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>
            <a:endCxn id="73" idx="2"/>
          </p:cNvCxnSpPr>
          <p:nvPr/>
        </p:nvCxnSpPr>
        <p:spPr>
          <a:xfrm flipV="1">
            <a:off x="5676212" y="3654687"/>
            <a:ext cx="682753" cy="28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>
            <a:stCxn id="73" idx="0"/>
          </p:cNvCxnSpPr>
          <p:nvPr/>
        </p:nvCxnSpPr>
        <p:spPr>
          <a:xfrm flipV="1">
            <a:off x="6358965" y="1874787"/>
            <a:ext cx="689014" cy="101129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834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4"/>
          <p:cNvSpPr>
            <a:spLocks noChangeArrowheads="1"/>
          </p:cNvSpPr>
          <p:nvPr/>
        </p:nvSpPr>
        <p:spPr bwMode="auto">
          <a:xfrm>
            <a:off x="2371588" y="123478"/>
            <a:ext cx="6772412" cy="784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6" rIns="91432" bIns="45716">
            <a:spAutoFit/>
          </a:bodyPr>
          <a:lstStyle/>
          <a:p>
            <a:pPr algn="ctr">
              <a:defRPr/>
            </a:pPr>
            <a:r>
              <a:rPr lang="ru-RU" sz="1500" b="1" dirty="0" smtClean="0">
                <a:solidFill>
                  <a:srgbClr val="0070C0"/>
                </a:solidFill>
                <a:latin typeface="Arial Narrow" pitchFamily="34" charset="0"/>
              </a:rPr>
              <a:t>План-график реализации мероприятий («дорожная карта») по исполнению субъектами РФ, ОМС пункта 17 перечня поручений Первого заместителя Председателя Правительства РФ </a:t>
            </a:r>
            <a:r>
              <a:rPr lang="ru-RU" sz="1500" b="1" dirty="0" err="1" smtClean="0">
                <a:solidFill>
                  <a:srgbClr val="0070C0"/>
                </a:solidFill>
                <a:latin typeface="Arial Narrow" pitchFamily="34" charset="0"/>
              </a:rPr>
              <a:t>И.И.Шувалова</a:t>
            </a:r>
            <a:r>
              <a:rPr lang="ru-RU" sz="1500" b="1" dirty="0" smtClean="0">
                <a:solidFill>
                  <a:srgbClr val="0070C0"/>
                </a:solidFill>
                <a:latin typeface="Arial Narrow" pitchFamily="34" charset="0"/>
              </a:rPr>
              <a:t> от 23 июня 2016 г. № ИШ-П-13-3684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369810" y="862884"/>
            <a:ext cx="6774190" cy="1246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371588" cy="69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/>
          <a:lstStyle/>
          <a:p>
            <a:fld id="{18BDACE8-8371-4FFA-A4EA-AB4F1E2FF2A4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922204"/>
              </p:ext>
            </p:extLst>
          </p:nvPr>
        </p:nvGraphicFramePr>
        <p:xfrm>
          <a:off x="107504" y="1258343"/>
          <a:ext cx="2664296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141670010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56978295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94541424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520864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r>
                        <a:rPr lang="ru-RU" sz="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реализацию мероприятия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исполнения мероприятия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323"/>
                  </a:ext>
                </a:extLst>
              </a:tr>
              <a:tr h="189746">
                <a:tc>
                  <a:txBody>
                    <a:bodyPr/>
                    <a:lstStyle/>
                    <a:p>
                      <a:pPr algn="ctr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объектов,</a:t>
                      </a:r>
                      <a:r>
                        <a:rPr lang="ru-RU" sz="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находящихся в казне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субъект РФ/ОМС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05.09.2016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4572393"/>
                  </a:ext>
                </a:extLst>
              </a:tr>
              <a:tr h="185162">
                <a:tc>
                  <a:txBody>
                    <a:bodyPr/>
                    <a:lstStyle/>
                    <a:p>
                      <a:pPr algn="ctr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объектов, пригодных для использования по назначению в целях предоставления субъектам МСП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субъект РФ/ОМС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14.10.2016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0627031"/>
                  </a:ext>
                </a:extLst>
              </a:tr>
              <a:tr h="262880">
                <a:tc>
                  <a:txBody>
                    <a:bodyPr/>
                    <a:lstStyle/>
                    <a:p>
                      <a:pPr algn="ctr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предложений по формированию или дополнению перечня имущества для субъектов МСП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субъект РФ/ОМС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20.10.2016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9126685"/>
                  </a:ext>
                </a:extLst>
              </a:tr>
              <a:tr h="185152">
                <a:tc>
                  <a:txBody>
                    <a:bodyPr/>
                    <a:lstStyle/>
                    <a:p>
                      <a:pPr algn="ctr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Утверждение перечня или изменений в перечень для субъектов МСП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субъект РФ/ОМС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27.10.2016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5875847"/>
                  </a:ext>
                </a:extLst>
              </a:tr>
              <a:tr h="172576">
                <a:tc>
                  <a:txBody>
                    <a:bodyPr/>
                    <a:lstStyle/>
                    <a:p>
                      <a:pPr algn="ctr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Опубликование перечня</a:t>
                      </a:r>
                      <a:r>
                        <a:rPr lang="ru-RU" sz="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СМИ и в сети «Интернет»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субъект РФ/ОМС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01.11.2016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0929984"/>
                  </a:ext>
                </a:extLst>
              </a:tr>
              <a:tr h="246369">
                <a:tc>
                  <a:txBody>
                    <a:bodyPr/>
                    <a:lstStyle/>
                    <a:p>
                      <a:pPr algn="ctr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Внесение сведений в АИС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субъект РФ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04.11.2016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4390414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769620"/>
              </p:ext>
            </p:extLst>
          </p:nvPr>
        </p:nvGraphicFramePr>
        <p:xfrm>
          <a:off x="2879812" y="1271622"/>
          <a:ext cx="3024336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141670010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56978295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4541424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520864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r>
                        <a:rPr lang="ru-RU" sz="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реализацию мероприятия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исполнения мероприятия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323"/>
                  </a:ext>
                </a:extLst>
              </a:tr>
              <a:tr h="275466">
                <a:tc>
                  <a:txBody>
                    <a:bodyPr/>
                    <a:lstStyle/>
                    <a:p>
                      <a:pPr algn="ctr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объектов, предоставленных эксплуатирующим организациям (учреждениям и предприятиям)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субъект РФ/ОМС/</a:t>
                      </a:r>
                    </a:p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учреждения, предприятия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05.09.2016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9039629"/>
                  </a:ext>
                </a:extLst>
              </a:tr>
              <a:tr h="244594">
                <a:tc>
                  <a:txBody>
                    <a:bodyPr/>
                    <a:lstStyle/>
                    <a:p>
                      <a:pPr algn="ctr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</a:t>
                      </a:r>
                      <a:r>
                        <a:rPr lang="ru-RU" sz="60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объектов используемых не по назначению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субъект РФ/ОМС/</a:t>
                      </a:r>
                    </a:p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учреждения, предприятия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19.09.2016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4813504"/>
                  </a:ext>
                </a:extLst>
              </a:tr>
              <a:tr h="203448">
                <a:tc>
                  <a:txBody>
                    <a:bodyPr/>
                    <a:lstStyle/>
                    <a:p>
                      <a:pPr algn="ctr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Изъятие объектов в казну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субъект РФ/ОМС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14.10.2016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9276307"/>
                  </a:ext>
                </a:extLst>
              </a:tr>
              <a:tr h="262880">
                <a:tc>
                  <a:txBody>
                    <a:bodyPr/>
                    <a:lstStyle/>
                    <a:p>
                      <a:pPr algn="ctr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предложений по формированию или дополнению перечня имущества для субъектов МСП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субъект РФ/ОМС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20.10.2016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9126685"/>
                  </a:ext>
                </a:extLst>
              </a:tr>
              <a:tr h="185152">
                <a:tc>
                  <a:txBody>
                    <a:bodyPr/>
                    <a:lstStyle/>
                    <a:p>
                      <a:pPr algn="ctr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Утверждение перечня или изменений в перечень для субъектов МСП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субъект РФ/ОМС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27.10.2016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5875847"/>
                  </a:ext>
                </a:extLst>
              </a:tr>
              <a:tr h="172576">
                <a:tc>
                  <a:txBody>
                    <a:bodyPr/>
                    <a:lstStyle/>
                    <a:p>
                      <a:pPr algn="ctr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Опубликование перечня</a:t>
                      </a:r>
                      <a:r>
                        <a:rPr lang="ru-RU" sz="60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СМИ и в сети «Интернет»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субъект РФ/ОМС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01.11.2016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0929984"/>
                  </a:ext>
                </a:extLst>
              </a:tr>
              <a:tr h="246369">
                <a:tc>
                  <a:txBody>
                    <a:bodyPr/>
                    <a:lstStyle/>
                    <a:p>
                      <a:pPr algn="ctr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Внесение сведений в АИС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субъект РФ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04.11.2016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4390414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694492"/>
              </p:ext>
            </p:extLst>
          </p:nvPr>
        </p:nvGraphicFramePr>
        <p:xfrm>
          <a:off x="6012160" y="1258343"/>
          <a:ext cx="2952328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141670010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56978295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9454142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520864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r>
                        <a:rPr lang="ru-RU" sz="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реализацию мероприятия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исполнения мероприятия</a:t>
                      </a:r>
                      <a:endParaRPr lang="ru-RU" sz="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323"/>
                  </a:ext>
                </a:extLst>
              </a:tr>
              <a:tr h="275466">
                <a:tc>
                  <a:txBody>
                    <a:bodyPr/>
                    <a:lstStyle/>
                    <a:p>
                      <a:pPr algn="ctr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объектов, предоставленных и закрепленных за учреждениями и предприятиями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субъект РФ/ОМС/учреждения, предприятия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05.09.2016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9039629"/>
                  </a:ext>
                </a:extLst>
              </a:tr>
              <a:tr h="244594">
                <a:tc>
                  <a:txBody>
                    <a:bodyPr/>
                    <a:lstStyle/>
                    <a:p>
                      <a:pPr algn="ctr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неиспользуемых объектов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субъект РФ/ОМС/учреждения, предприятия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19.09.2016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4813504"/>
                  </a:ext>
                </a:extLst>
              </a:tr>
              <a:tr h="203448">
                <a:tc>
                  <a:txBody>
                    <a:bodyPr/>
                    <a:lstStyle/>
                    <a:p>
                      <a:pPr algn="ctr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Изъятие объектов в казну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субъект РФ/ОМС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14.10.2016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9276307"/>
                  </a:ext>
                </a:extLst>
              </a:tr>
              <a:tr h="262880">
                <a:tc>
                  <a:txBody>
                    <a:bodyPr/>
                    <a:lstStyle/>
                    <a:p>
                      <a:pPr algn="ctr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предложений по формированию или дополнению перечня имущества для субъектов МСП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субъект РФ/ОМС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20.10.2016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9126685"/>
                  </a:ext>
                </a:extLst>
              </a:tr>
              <a:tr h="185152">
                <a:tc>
                  <a:txBody>
                    <a:bodyPr/>
                    <a:lstStyle/>
                    <a:p>
                      <a:pPr algn="ctr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Утверждение перечня или изменений в перечень для субъектов МСП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субъект РФ/ОМС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27.10.2016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5875847"/>
                  </a:ext>
                </a:extLst>
              </a:tr>
              <a:tr h="172576">
                <a:tc>
                  <a:txBody>
                    <a:bodyPr/>
                    <a:lstStyle/>
                    <a:p>
                      <a:pPr algn="ctr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Опубликование перечня</a:t>
                      </a:r>
                      <a:r>
                        <a:rPr lang="ru-RU" sz="60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СМИ и в сети «Интернет»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субъект РФ/ОМС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01.11.2016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0929984"/>
                  </a:ext>
                </a:extLst>
              </a:tr>
              <a:tr h="246369">
                <a:tc>
                  <a:txBody>
                    <a:bodyPr/>
                    <a:lstStyle/>
                    <a:p>
                      <a:pPr algn="ctr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Внесение сведений в АИС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субъект РФ</a:t>
                      </a:r>
                      <a:endParaRPr kumimoji="0" lang="ru-RU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04.11.2016</a:t>
                      </a:r>
                      <a:endParaRPr lang="ru-RU" sz="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4390414"/>
                  </a:ext>
                </a:extLst>
              </a:tr>
            </a:tbl>
          </a:graphicData>
        </a:graphic>
      </p:graphicFrame>
      <p:sp>
        <p:nvSpPr>
          <p:cNvPr id="11" name="Номер слайда 15"/>
          <p:cNvSpPr txBox="1">
            <a:spLocks/>
          </p:cNvSpPr>
          <p:nvPr/>
        </p:nvSpPr>
        <p:spPr>
          <a:xfrm>
            <a:off x="6705600" y="4919663"/>
            <a:ext cx="2133600" cy="27384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defPPr>
              <a:defRPr lang="ru-RU"/>
            </a:defPPr>
            <a:lvl1pPr marL="0" algn="r" defTabSz="914321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1" algn="l" defTabSz="91432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21" algn="l" defTabSz="91432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82" algn="l" defTabSz="91432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42" algn="l" defTabSz="91432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02" algn="l" defTabSz="91432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63" algn="l" defTabSz="91432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23" algn="l" defTabSz="91432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84" algn="l" defTabSz="91432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11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449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4"/>
          <p:cNvSpPr>
            <a:spLocks noChangeArrowheads="1"/>
          </p:cNvSpPr>
          <p:nvPr/>
        </p:nvSpPr>
        <p:spPr bwMode="auto">
          <a:xfrm>
            <a:off x="2371588" y="123478"/>
            <a:ext cx="6772412" cy="784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6" rIns="91432" bIns="45716">
            <a:spAutoFit/>
          </a:bodyPr>
          <a:lstStyle/>
          <a:p>
            <a:pPr algn="ctr">
              <a:defRPr/>
            </a:pPr>
            <a:r>
              <a:rPr lang="ru-RU" sz="1500" b="1" dirty="0" smtClean="0">
                <a:solidFill>
                  <a:srgbClr val="0070C0"/>
                </a:solidFill>
                <a:latin typeface="Arial Narrow" pitchFamily="34" charset="0"/>
              </a:rPr>
              <a:t>План-график реализации мероприятий («дорожная карта») по исполнению субъектами РФ, ОМС пункта 17 перечня поручений Первого заместителя Председателя Правительства РФ </a:t>
            </a:r>
            <a:r>
              <a:rPr lang="ru-RU" sz="1500" b="1" dirty="0" err="1" smtClean="0">
                <a:solidFill>
                  <a:srgbClr val="0070C0"/>
                </a:solidFill>
                <a:latin typeface="Arial Narrow" pitchFamily="34" charset="0"/>
              </a:rPr>
              <a:t>И.И.Шувалова</a:t>
            </a:r>
            <a:r>
              <a:rPr lang="ru-RU" sz="1500" b="1" dirty="0" smtClean="0">
                <a:solidFill>
                  <a:srgbClr val="0070C0"/>
                </a:solidFill>
                <a:latin typeface="Arial Narrow" pitchFamily="34" charset="0"/>
              </a:rPr>
              <a:t> от 23 июня 2016 г. № ИШ-П-13-3684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369810" y="862884"/>
            <a:ext cx="6774190" cy="1246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371588" cy="69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/>
          <a:lstStyle/>
          <a:p>
            <a:fld id="{18BDACE8-8371-4FFA-A4EA-AB4F1E2FF2A4}" type="slidenum">
              <a:rPr lang="ru-RU" smtClean="0"/>
              <a:pPr/>
              <a:t>12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266424"/>
              </p:ext>
            </p:extLst>
          </p:nvPr>
        </p:nvGraphicFramePr>
        <p:xfrm>
          <a:off x="539552" y="1203598"/>
          <a:ext cx="8424936" cy="3293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1416700108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56978295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94541424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520864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реализацию мероприятия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исполнения мероприятия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323"/>
                  </a:ext>
                </a:extLst>
              </a:tr>
              <a:tr h="189746">
                <a:tc>
                  <a:txBody>
                    <a:bodyPr/>
                    <a:lstStyle/>
                    <a:p>
                      <a:pPr algn="ctr"/>
                      <a:r>
                        <a:rPr lang="ru-RU" sz="10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совместно с органами местного самоуправления рабочего совещания по вопросам:</a:t>
                      </a:r>
                      <a:endParaRPr lang="ru-RU" sz="10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09.09.2016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4572393"/>
                  </a:ext>
                </a:extLst>
              </a:tr>
              <a:tr h="275466">
                <a:tc>
                  <a:txBody>
                    <a:bodyPr/>
                    <a:lstStyle/>
                    <a:p>
                      <a:pPr algn="ctr"/>
                      <a:r>
                        <a:rPr lang="ru-RU" sz="10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ru-RU" sz="10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Поиска, формирования и оформления имущества </a:t>
                      </a:r>
                      <a:r>
                        <a:rPr lang="ru-RU" sz="1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целях его включения в перечни муниципального имущества для субъектов МСП</a:t>
                      </a:r>
                      <a:endParaRPr lang="ru-RU" sz="10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субъект РФ</a:t>
                      </a:r>
                      <a:endParaRPr lang="ru-RU" sz="1000" i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9062148"/>
                  </a:ext>
                </a:extLst>
              </a:tr>
              <a:tr h="275466">
                <a:tc>
                  <a:txBody>
                    <a:bodyPr/>
                    <a:lstStyle/>
                    <a:p>
                      <a:pPr algn="ctr"/>
                      <a:r>
                        <a:rPr lang="ru-RU" sz="10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ru-RU" sz="10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Формирования, утверждения, дополнения перечней муниципального имущества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субъект РФ</a:t>
                      </a: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4353748"/>
                  </a:ext>
                </a:extLst>
              </a:tr>
              <a:tr h="275466">
                <a:tc>
                  <a:txBody>
                    <a:bodyPr/>
                    <a:lstStyle/>
                    <a:p>
                      <a:pPr algn="ctr"/>
                      <a:r>
                        <a:rPr lang="ru-RU" sz="10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ru-RU" sz="10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Оказания имущественной поддержки субъектам МСП</a:t>
                      </a:r>
                      <a:endParaRPr lang="ru-RU" sz="10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субъект РФ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251367"/>
                  </a:ext>
                </a:extLst>
              </a:tr>
              <a:tr h="275466">
                <a:tc>
                  <a:txBody>
                    <a:bodyPr/>
                    <a:lstStyle/>
                    <a:p>
                      <a:pPr algn="ctr"/>
                      <a:r>
                        <a:rPr lang="ru-RU" sz="10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Оказание методической, консультационной помощи органам местного самоуправления по вопросам,</a:t>
                      </a:r>
                      <a:r>
                        <a:rPr lang="ru-RU" sz="1000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указанным в пунктах 1.1, 1.2, 1.3</a:t>
                      </a:r>
                      <a:endParaRPr lang="ru-RU" sz="10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субъект РФ/</a:t>
                      </a:r>
                    </a:p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АО «Корпорация «МСП»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течение всего срока исполнения мероприятия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9039629"/>
                  </a:ext>
                </a:extLst>
              </a:tr>
              <a:tr h="197738">
                <a:tc>
                  <a:txBody>
                    <a:bodyPr/>
                    <a:lstStyle/>
                    <a:p>
                      <a:pPr algn="ctr"/>
                      <a:r>
                        <a:rPr lang="ru-RU" sz="10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Координация работы органов местного самоуправления по формированию, утверждению и дополнению перечней муниципального имущества</a:t>
                      </a:r>
                      <a:endParaRPr lang="ru-RU" sz="1000" i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субъект РФ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течение всего срока исполнения мероприятия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968517"/>
                  </a:ext>
                </a:extLst>
              </a:tr>
              <a:tr h="185162">
                <a:tc>
                  <a:txBody>
                    <a:bodyPr/>
                    <a:lstStyle/>
                    <a:p>
                      <a:pPr algn="ctr"/>
                      <a:r>
                        <a:rPr lang="ru-RU" sz="10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Получение сведений от органов местного самоуправления об утвержденных перечнях муниципального имущества</a:t>
                      </a:r>
                      <a:endParaRPr lang="ru-RU" sz="10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субъект РФ</a:t>
                      </a:r>
                      <a:endParaRPr lang="ru-RU" sz="10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01.11.2016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0627031"/>
                  </a:ext>
                </a:extLst>
              </a:tr>
              <a:tr h="244594">
                <a:tc>
                  <a:txBody>
                    <a:bodyPr/>
                    <a:lstStyle/>
                    <a:p>
                      <a:pPr algn="ctr"/>
                      <a:r>
                        <a:rPr lang="ru-RU" sz="10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Внесение сведений в АИС</a:t>
                      </a:r>
                      <a:endParaRPr lang="ru-RU" sz="10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субъект РФ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04.11.2016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4813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72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4"/>
          <p:cNvSpPr>
            <a:spLocks noChangeArrowheads="1"/>
          </p:cNvSpPr>
          <p:nvPr/>
        </p:nvSpPr>
        <p:spPr bwMode="auto">
          <a:xfrm>
            <a:off x="2371588" y="123478"/>
            <a:ext cx="6772412" cy="646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6" rIns="91432" bIns="45716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Поручение Первого заместителя Председателя Правительства РФ </a:t>
            </a:r>
            <a:r>
              <a:rPr lang="ru-RU" b="1" dirty="0" err="1" smtClean="0">
                <a:solidFill>
                  <a:srgbClr val="0070C0"/>
                </a:solidFill>
                <a:latin typeface="Arial Narrow" pitchFamily="34" charset="0"/>
              </a:rPr>
              <a:t>И.И.Шувалова</a:t>
            </a: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 от 23 июня 2016 г. № ИШ-П-13-3684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369810" y="771551"/>
            <a:ext cx="6774190" cy="1246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gray">
          <a:xfrm>
            <a:off x="741916" y="1028700"/>
            <a:ext cx="7944884" cy="83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497" tIns="40497" rIns="0" bIns="40497">
            <a:spAutoFit/>
          </a:bodyPr>
          <a:lstStyle/>
          <a:p>
            <a:pPr defTabSz="601214"/>
            <a:endParaRPr lang="ru-RU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449961" defTabSz="601214">
              <a:buFont typeface="Arial" panose="020B0604020202020204" pitchFamily="34" charset="0"/>
              <a:buChar char="•"/>
            </a:pPr>
            <a:endParaRPr lang="ru-RU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449961" defTabSz="601214">
              <a:buFont typeface="Arial" panose="020B0604020202020204" pitchFamily="34" charset="0"/>
              <a:buChar char="•"/>
            </a:pPr>
            <a:endParaRPr lang="ru-RU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449961" defTabSz="601214">
              <a:buFont typeface="Arial" panose="020B0604020202020204" pitchFamily="34" charset="0"/>
              <a:buChar char="•"/>
            </a:pPr>
            <a:endParaRPr lang="ru-RU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371588" cy="69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/>
          <a:lstStyle/>
          <a:p>
            <a:fld id="{18BDACE8-8371-4FFA-A4EA-AB4F1E2FF2A4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048164" y="1185738"/>
            <a:ext cx="6095836" cy="1962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5 перечня поручений от 23.06.2016 № ИШ-П13-3684 </a:t>
            </a:r>
          </a:p>
          <a:p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Росимущество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Д.В.Пристансков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Прошу рассмотреть вопрос дополнения Перечня недвижимого федерального </a:t>
            </a:r>
            <a:endPara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предоставления 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владение и (или) в пользование на долгосрочной </a:t>
            </a:r>
            <a:endPara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субъектам малого и среднего предпринимательства 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установленном порядке, </a:t>
            </a:r>
            <a:endPara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обратив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особое внимание на те субъекты Российской Федерации, в которых сведения </a:t>
            </a:r>
            <a:endPara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федеральном имуществе в Перечне отсутствуют и в которых количество имущества </a:t>
            </a:r>
            <a:endPara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уменьшилось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не изменилось 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даты утверждения первой редакции Перечня.</a:t>
            </a:r>
          </a:p>
          <a:p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</a:t>
            </a:r>
            <a:r>
              <a:rPr lang="ru-RU" sz="13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доложить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Правительство Российской Федерации </a:t>
            </a:r>
            <a:endPara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до 1 ноября 2016 г."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058" y="914153"/>
            <a:ext cx="2805571" cy="396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4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4"/>
          <p:cNvSpPr>
            <a:spLocks noChangeArrowheads="1"/>
          </p:cNvSpPr>
          <p:nvPr/>
        </p:nvSpPr>
        <p:spPr bwMode="auto">
          <a:xfrm>
            <a:off x="2371588" y="123478"/>
            <a:ext cx="6772412" cy="923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6" rIns="91432" bIns="45716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Исполнение пункта 5 перечня поручений Первого заместителя Председателя Правительства РФ </a:t>
            </a:r>
            <a:r>
              <a:rPr lang="ru-RU" b="1" dirty="0" err="1" smtClean="0">
                <a:solidFill>
                  <a:srgbClr val="0070C0"/>
                </a:solidFill>
                <a:latin typeface="Arial Narrow" pitchFamily="34" charset="0"/>
              </a:rPr>
              <a:t>И.И.Шувалова</a:t>
            </a: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 от 23 июня 2016 г. </a:t>
            </a:r>
          </a:p>
          <a:p>
            <a:pPr algn="ctr">
              <a:defRPr/>
            </a:pP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№ ИШ-П-13-3684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369810" y="996000"/>
            <a:ext cx="6774190" cy="1246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gray">
          <a:xfrm>
            <a:off x="395536" y="1189252"/>
            <a:ext cx="7944884" cy="83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497" tIns="40497" rIns="0" bIns="40497">
            <a:spAutoFit/>
          </a:bodyPr>
          <a:lstStyle/>
          <a:p>
            <a:pPr defTabSz="601214"/>
            <a:endParaRPr lang="ru-RU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449961" defTabSz="601214">
              <a:buFont typeface="Arial" panose="020B0604020202020204" pitchFamily="34" charset="0"/>
              <a:buChar char="•"/>
            </a:pPr>
            <a:endParaRPr lang="ru-RU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449961" defTabSz="601214">
              <a:buFont typeface="Arial" panose="020B0604020202020204" pitchFamily="34" charset="0"/>
              <a:buChar char="•"/>
            </a:pPr>
            <a:endParaRPr lang="ru-RU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449961" defTabSz="601214">
              <a:buFont typeface="Arial" panose="020B0604020202020204" pitchFamily="34" charset="0"/>
              <a:buChar char="•"/>
            </a:pPr>
            <a:endParaRPr lang="ru-RU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371588" cy="69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/>
          <a:lstStyle/>
          <a:p>
            <a:fld id="{18BDACE8-8371-4FFA-A4EA-AB4F1E2FF2A4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4745" y="3400974"/>
            <a:ext cx="1296144" cy="486034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РФ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20273" y="3852179"/>
            <a:ext cx="1731647" cy="915084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представленных объектов федерального имущества 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267744" y="1761127"/>
            <a:ext cx="1712552" cy="1315458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объектов федерального имущества интересных субъектам МСП и пригодных им для предоставления</a:t>
            </a:r>
          </a:p>
        </p:txBody>
      </p:sp>
      <p:cxnSp>
        <p:nvCxnSpPr>
          <p:cNvPr id="4" name="Прямая со стрелкой 3"/>
          <p:cNvCxnSpPr>
            <a:endCxn id="16" idx="1"/>
          </p:cNvCxnSpPr>
          <p:nvPr/>
        </p:nvCxnSpPr>
        <p:spPr>
          <a:xfrm>
            <a:off x="1540889" y="3653019"/>
            <a:ext cx="579384" cy="65670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Скругленный прямоугольник 30"/>
          <p:cNvSpPr/>
          <p:nvPr/>
        </p:nvSpPr>
        <p:spPr>
          <a:xfrm>
            <a:off x="5692848" y="2349320"/>
            <a:ext cx="1694520" cy="450604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 </a:t>
            </a:r>
            <a:r>
              <a:rPr lang="ru-RU" sz="1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Росимущества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272387" y="1170278"/>
            <a:ext cx="2397223" cy="1021768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предложений по включению выявленных объектов в перечень федерального имущества субъектов для МСП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431304" y="3060045"/>
            <a:ext cx="1946935" cy="1099441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предложений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Росимущество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дополнению перечня федеральных объектов для субъектов МСП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420419" y="4317614"/>
            <a:ext cx="1946935" cy="75393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Дополнение перечня федерального имущества для субъектов МСП</a:t>
            </a:r>
          </a:p>
        </p:txBody>
      </p:sp>
      <p:cxnSp>
        <p:nvCxnSpPr>
          <p:cNvPr id="52" name="Прямая со стрелкой 51"/>
          <p:cNvCxnSpPr>
            <a:stCxn id="32" idx="2"/>
            <a:endCxn id="31" idx="0"/>
          </p:cNvCxnSpPr>
          <p:nvPr/>
        </p:nvCxnSpPr>
        <p:spPr>
          <a:xfrm>
            <a:off x="5470999" y="2192046"/>
            <a:ext cx="1069109" cy="15727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>
            <a:stCxn id="31" idx="2"/>
            <a:endCxn id="33" idx="0"/>
          </p:cNvCxnSpPr>
          <p:nvPr/>
        </p:nvCxnSpPr>
        <p:spPr>
          <a:xfrm flipH="1">
            <a:off x="5404772" y="2799924"/>
            <a:ext cx="1135336" cy="26012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Скругленный прямоугольник 76"/>
          <p:cNvSpPr/>
          <p:nvPr/>
        </p:nvSpPr>
        <p:spPr>
          <a:xfrm>
            <a:off x="988826" y="1197891"/>
            <a:ext cx="1405707" cy="486034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Корпорация</a:t>
            </a: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172696" y="2067694"/>
            <a:ext cx="1735008" cy="966708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сведений об объектах федерального имущества из реестра федерального имущества</a:t>
            </a:r>
            <a:endParaRPr lang="ru-RU" sz="1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0" name="Прямая со стрелкой 79"/>
          <p:cNvCxnSpPr/>
          <p:nvPr/>
        </p:nvCxnSpPr>
        <p:spPr>
          <a:xfrm flipH="1">
            <a:off x="1475656" y="1687320"/>
            <a:ext cx="5319" cy="37304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stCxn id="16" idx="0"/>
            <a:endCxn id="19" idx="2"/>
          </p:cNvCxnSpPr>
          <p:nvPr/>
        </p:nvCxnSpPr>
        <p:spPr>
          <a:xfrm flipV="1">
            <a:off x="2986097" y="3076585"/>
            <a:ext cx="137923" cy="77559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stCxn id="19" idx="3"/>
            <a:endCxn id="32" idx="1"/>
          </p:cNvCxnSpPr>
          <p:nvPr/>
        </p:nvCxnSpPr>
        <p:spPr>
          <a:xfrm flipV="1">
            <a:off x="3980296" y="1681162"/>
            <a:ext cx="292091" cy="73769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>
            <a:off x="884441" y="3034825"/>
            <a:ext cx="5319" cy="37304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H="1">
            <a:off x="875667" y="3880110"/>
            <a:ext cx="5319" cy="37304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Скругленный прямоугольник 53"/>
          <p:cNvSpPr/>
          <p:nvPr/>
        </p:nvSpPr>
        <p:spPr>
          <a:xfrm>
            <a:off x="236369" y="4246259"/>
            <a:ext cx="1296144" cy="486034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ОМС</a:t>
            </a:r>
          </a:p>
        </p:txBody>
      </p:sp>
      <p:cxnSp>
        <p:nvCxnSpPr>
          <p:cNvPr id="55" name="Прямая со стрелкой 54"/>
          <p:cNvCxnSpPr>
            <a:endCxn id="16" idx="1"/>
          </p:cNvCxnSpPr>
          <p:nvPr/>
        </p:nvCxnSpPr>
        <p:spPr>
          <a:xfrm flipV="1">
            <a:off x="1531904" y="4309721"/>
            <a:ext cx="588369" cy="21687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95" idx="2"/>
            <a:endCxn id="33" idx="0"/>
          </p:cNvCxnSpPr>
          <p:nvPr/>
        </p:nvCxnSpPr>
        <p:spPr>
          <a:xfrm>
            <a:off x="4882681" y="2785102"/>
            <a:ext cx="522091" cy="2749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stCxn id="32" idx="2"/>
            <a:endCxn id="95" idx="0"/>
          </p:cNvCxnSpPr>
          <p:nvPr/>
        </p:nvCxnSpPr>
        <p:spPr>
          <a:xfrm flipH="1">
            <a:off x="4882681" y="2192046"/>
            <a:ext cx="588318" cy="14245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Скругленный прямоугольник 94"/>
          <p:cNvSpPr/>
          <p:nvPr/>
        </p:nvSpPr>
        <p:spPr>
          <a:xfrm>
            <a:off x="4165496" y="2334498"/>
            <a:ext cx="1434370" cy="450604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Корпорацию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2" name="Прямая со стрелкой 131"/>
          <p:cNvCxnSpPr>
            <a:stCxn id="33" idx="2"/>
            <a:endCxn id="34" idx="0"/>
          </p:cNvCxnSpPr>
          <p:nvPr/>
        </p:nvCxnSpPr>
        <p:spPr>
          <a:xfrm flipH="1">
            <a:off x="5393887" y="4159486"/>
            <a:ext cx="10885" cy="15812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Скругленный прямоугольник 150"/>
          <p:cNvSpPr/>
          <p:nvPr/>
        </p:nvSpPr>
        <p:spPr>
          <a:xfrm>
            <a:off x="7012076" y="4067467"/>
            <a:ext cx="1946935" cy="633833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изменений в перечень для субъектов МСП</a:t>
            </a:r>
          </a:p>
        </p:txBody>
      </p:sp>
      <p:sp>
        <p:nvSpPr>
          <p:cNvPr id="152" name="Скругленный прямоугольник 151"/>
          <p:cNvSpPr/>
          <p:nvPr/>
        </p:nvSpPr>
        <p:spPr>
          <a:xfrm>
            <a:off x="7012076" y="3005136"/>
            <a:ext cx="1946935" cy="647992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Опубликование перечня в СМИ и в сети «Интернет»</a:t>
            </a:r>
          </a:p>
        </p:txBody>
      </p:sp>
      <p:sp>
        <p:nvSpPr>
          <p:cNvPr id="153" name="Скругленный прямоугольник 152"/>
          <p:cNvSpPr/>
          <p:nvPr/>
        </p:nvSpPr>
        <p:spPr>
          <a:xfrm>
            <a:off x="7620000" y="1881230"/>
            <a:ext cx="1286268" cy="569939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сведений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АИС</a:t>
            </a:r>
          </a:p>
        </p:txBody>
      </p:sp>
      <p:cxnSp>
        <p:nvCxnSpPr>
          <p:cNvPr id="154" name="Прямая со стрелкой 153"/>
          <p:cNvCxnSpPr>
            <a:stCxn id="34" idx="3"/>
            <a:endCxn id="151" idx="1"/>
          </p:cNvCxnSpPr>
          <p:nvPr/>
        </p:nvCxnSpPr>
        <p:spPr>
          <a:xfrm flipV="1">
            <a:off x="6367354" y="4384384"/>
            <a:ext cx="644722" cy="31019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Прямая со стрелкой 156"/>
          <p:cNvCxnSpPr>
            <a:stCxn id="151" idx="0"/>
            <a:endCxn id="152" idx="2"/>
          </p:cNvCxnSpPr>
          <p:nvPr/>
        </p:nvCxnSpPr>
        <p:spPr>
          <a:xfrm flipV="1">
            <a:off x="7985544" y="3653128"/>
            <a:ext cx="0" cy="41433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 стрелкой 159"/>
          <p:cNvCxnSpPr>
            <a:stCxn id="152" idx="0"/>
            <a:endCxn id="153" idx="2"/>
          </p:cNvCxnSpPr>
          <p:nvPr/>
        </p:nvCxnSpPr>
        <p:spPr>
          <a:xfrm flipV="1">
            <a:off x="7985544" y="2451169"/>
            <a:ext cx="277590" cy="55396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65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4"/>
          <p:cNvSpPr>
            <a:spLocks noChangeArrowheads="1"/>
          </p:cNvSpPr>
          <p:nvPr/>
        </p:nvSpPr>
        <p:spPr bwMode="auto">
          <a:xfrm>
            <a:off x="2371588" y="123478"/>
            <a:ext cx="6772412" cy="784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6" rIns="91432" bIns="45716">
            <a:spAutoFit/>
          </a:bodyPr>
          <a:lstStyle/>
          <a:p>
            <a:pPr algn="ctr">
              <a:defRPr/>
            </a:pPr>
            <a:r>
              <a:rPr lang="ru-RU" sz="1500" b="1" dirty="0" smtClean="0">
                <a:solidFill>
                  <a:srgbClr val="0070C0"/>
                </a:solidFill>
                <a:latin typeface="Arial Narrow" pitchFamily="34" charset="0"/>
              </a:rPr>
              <a:t>План-график реализации мероприятий («дорожная карта») по исполнению пункта 5 перечня поручений Первого заместителя Председателя Правительства РФ </a:t>
            </a:r>
            <a:r>
              <a:rPr lang="ru-RU" sz="1500" b="1" dirty="0" err="1" smtClean="0">
                <a:solidFill>
                  <a:srgbClr val="0070C0"/>
                </a:solidFill>
                <a:latin typeface="Arial Narrow" pitchFamily="34" charset="0"/>
              </a:rPr>
              <a:t>И.И.Шувалова</a:t>
            </a:r>
            <a:r>
              <a:rPr lang="ru-RU" sz="1500" b="1" dirty="0" smtClean="0">
                <a:solidFill>
                  <a:srgbClr val="0070C0"/>
                </a:solidFill>
                <a:latin typeface="Arial Narrow" pitchFamily="34" charset="0"/>
              </a:rPr>
              <a:t> от 23 июня 2016 г. № ИШ-П-13-3684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369810" y="862884"/>
            <a:ext cx="6774190" cy="1246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371588" cy="69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/>
          <a:lstStyle/>
          <a:p>
            <a:fld id="{18BDACE8-8371-4FFA-A4EA-AB4F1E2FF2A4}" type="slidenum">
              <a:rPr lang="ru-RU" smtClean="0"/>
              <a:pPr/>
              <a:t>15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772403"/>
              </p:ext>
            </p:extLst>
          </p:nvPr>
        </p:nvGraphicFramePr>
        <p:xfrm>
          <a:off x="467544" y="1234825"/>
          <a:ext cx="8424936" cy="3425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1416700108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56978295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94541424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520864686"/>
                    </a:ext>
                  </a:extLst>
                </a:gridCol>
              </a:tblGrid>
              <a:tr h="314853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реализацию мероприятия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исполнения мероприятия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323"/>
                  </a:ext>
                </a:extLst>
              </a:tr>
              <a:tr h="189746">
                <a:tc>
                  <a:txBody>
                    <a:bodyPr/>
                    <a:lstStyle/>
                    <a:p>
                      <a:pPr algn="ctr"/>
                      <a:r>
                        <a:rPr lang="ru-RU" sz="8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сведений об объектах федерального имущества, расположенных на территориях субъектов РФ и свободных</a:t>
                      </a:r>
                      <a:r>
                        <a:rPr lang="ru-RU" sz="80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прав третьих лиц из реестра федерального имущества*: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4572393"/>
                  </a:ext>
                </a:extLst>
              </a:tr>
              <a:tr h="205374">
                <a:tc>
                  <a:txBody>
                    <a:bodyPr/>
                    <a:lstStyle/>
                    <a:p>
                      <a:pPr algn="ctr"/>
                      <a:r>
                        <a:rPr lang="ru-RU" sz="8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«Корпорация «МСП» в субъекты РФ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 «Корпорация «МСП»</a:t>
                      </a:r>
                      <a:endParaRPr lang="ru-RU" sz="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29.08.2016</a:t>
                      </a: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4819498"/>
                  </a:ext>
                </a:extLst>
              </a:tr>
              <a:tr h="275466">
                <a:tc>
                  <a:txBody>
                    <a:bodyPr/>
                    <a:lstStyle/>
                    <a:p>
                      <a:pPr algn="ctr"/>
                      <a:r>
                        <a:rPr lang="ru-RU" sz="8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Субъектами РФ</a:t>
                      </a:r>
                      <a:r>
                        <a:rPr lang="ru-RU" sz="80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ОМС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субъект РФ</a:t>
                      </a: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31.08.2016</a:t>
                      </a: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9039629"/>
                  </a:ext>
                </a:extLst>
              </a:tr>
              <a:tr h="197738">
                <a:tc>
                  <a:txBody>
                    <a:bodyPr/>
                    <a:lstStyle/>
                    <a:p>
                      <a:pPr algn="ctr"/>
                      <a:r>
                        <a:rPr lang="ru-RU" sz="8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представленных объектов федерального имущества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субъект РФ/ОМС</a:t>
                      </a: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07.09.2016</a:t>
                      </a: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968517"/>
                  </a:ext>
                </a:extLst>
              </a:tr>
              <a:tr h="185162">
                <a:tc>
                  <a:txBody>
                    <a:bodyPr/>
                    <a:lstStyle/>
                    <a:p>
                      <a:pPr algn="ctr"/>
                      <a:r>
                        <a:rPr lang="ru-RU" sz="8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объектов федерального имущества востребованных субъектами МСП и пригодных им для предоставления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субъект РФ/ОМС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19.09.2016</a:t>
                      </a: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0627031"/>
                  </a:ext>
                </a:extLst>
              </a:tr>
              <a:tr h="244594">
                <a:tc>
                  <a:txBody>
                    <a:bodyPr/>
                    <a:lstStyle/>
                    <a:p>
                      <a:pPr algn="ctr"/>
                      <a:r>
                        <a:rPr lang="ru-RU" sz="8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предложений по включению выявленных объектов в перечень федерального имущества субъектов для МСП в: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48135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ru-RU" sz="8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 </a:t>
                      </a:r>
                      <a:r>
                        <a:rPr lang="ru-RU" sz="800" i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Росимущества</a:t>
                      </a:r>
                      <a:r>
                        <a:rPr lang="ru-RU" sz="8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i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Росимущество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субъект РФ</a:t>
                      </a: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23.10.2016</a:t>
                      </a: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5564318"/>
                  </a:ext>
                </a:extLst>
              </a:tr>
              <a:tr h="203448">
                <a:tc>
                  <a:txBody>
                    <a:bodyPr/>
                    <a:lstStyle/>
                    <a:p>
                      <a:pPr algn="ctr"/>
                      <a:r>
                        <a:rPr lang="ru-RU" sz="8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«Корпорация «МСП»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субъект РФ</a:t>
                      </a: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23.10.2016</a:t>
                      </a: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9276307"/>
                  </a:ext>
                </a:extLst>
              </a:tr>
              <a:tr h="185152">
                <a:tc>
                  <a:txBody>
                    <a:bodyPr/>
                    <a:lstStyle/>
                    <a:p>
                      <a:pPr algn="ctr"/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Дополнение </a:t>
                      </a:r>
                      <a:r>
                        <a:rPr lang="ru-RU" sz="800" b="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перечня федерального имущества для субъектов МСП</a:t>
                      </a:r>
                      <a:endParaRPr lang="ru-RU" sz="8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Росимущество</a:t>
                      </a:r>
                      <a:endParaRPr kumimoji="0" lang="ru-RU" sz="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19.10.2016</a:t>
                      </a:r>
                      <a:endParaRPr kumimoji="0" lang="ru-RU" sz="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5875847"/>
                  </a:ext>
                </a:extLst>
              </a:tr>
              <a:tr h="246369">
                <a:tc>
                  <a:txBody>
                    <a:bodyPr/>
                    <a:lstStyle/>
                    <a:p>
                      <a:pPr algn="ctr"/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Утверждение изменений в перечень федерального имущества для субъектов МСП</a:t>
                      </a:r>
                      <a:endParaRPr lang="ru-RU" sz="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Росимущество</a:t>
                      </a:r>
                      <a:endParaRPr lang="ru-RU" sz="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26.10.2016</a:t>
                      </a:r>
                      <a:endParaRPr lang="ru-RU" sz="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4580933"/>
                  </a:ext>
                </a:extLst>
              </a:tr>
              <a:tr h="246369">
                <a:tc>
                  <a:txBody>
                    <a:bodyPr/>
                    <a:lstStyle/>
                    <a:p>
                      <a:pPr algn="ctr"/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Опубликование перечня</a:t>
                      </a:r>
                      <a:r>
                        <a:rPr lang="ru-RU" sz="8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СМИ и в сети «Интернет»</a:t>
                      </a:r>
                      <a:endParaRPr lang="ru-RU" sz="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Росимущество</a:t>
                      </a:r>
                      <a:endParaRPr lang="ru-RU" sz="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01.11.2016</a:t>
                      </a:r>
                      <a:endParaRPr lang="ru-RU" sz="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0973345"/>
                  </a:ext>
                </a:extLst>
              </a:tr>
              <a:tr h="246369">
                <a:tc>
                  <a:txBody>
                    <a:bodyPr/>
                    <a:lstStyle/>
                    <a:p>
                      <a:pPr algn="ctr"/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Внесение сведений в</a:t>
                      </a:r>
                      <a:r>
                        <a:rPr lang="ru-RU" sz="8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АИС</a:t>
                      </a:r>
                      <a:endParaRPr lang="ru-RU" sz="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Росимущество</a:t>
                      </a:r>
                      <a:endParaRPr lang="ru-RU" sz="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04.11.2016</a:t>
                      </a:r>
                      <a:endParaRPr lang="ru-RU" sz="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1166902"/>
                  </a:ext>
                </a:extLst>
              </a:tr>
            </a:tbl>
          </a:graphicData>
        </a:graphic>
      </p:graphicFrame>
      <p:sp>
        <p:nvSpPr>
          <p:cNvPr id="8" name="Прямоугольник 4"/>
          <p:cNvSpPr>
            <a:spLocks noChangeArrowheads="1"/>
          </p:cNvSpPr>
          <p:nvPr/>
        </p:nvSpPr>
        <p:spPr bwMode="auto">
          <a:xfrm>
            <a:off x="539552" y="4734912"/>
            <a:ext cx="6772412" cy="215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6" rIns="91432" bIns="45716">
            <a:spAutoFit/>
          </a:bodyPr>
          <a:lstStyle/>
          <a:p>
            <a:pPr>
              <a:defRPr/>
            </a:pP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по состоянию на 2015 год</a:t>
            </a:r>
          </a:p>
        </p:txBody>
      </p:sp>
    </p:spTree>
    <p:extLst>
      <p:ext uri="{BB962C8B-B14F-4D97-AF65-F5344CB8AC3E}">
        <p14:creationId xmlns:p14="http://schemas.microsoft.com/office/powerpoint/2010/main" val="416555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82148" y="819313"/>
            <a:ext cx="5082642" cy="1440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51720" y="3991372"/>
            <a:ext cx="5143500" cy="1428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ACE8-8371-4FFA-A4EA-AB4F1E2FF2A4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915566"/>
            <a:ext cx="9144000" cy="306628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r>
              <a:rPr lang="ru-RU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Дирекция регионального развития АО «Корпорация «МСП»</a:t>
            </a:r>
          </a:p>
          <a:p>
            <a:pPr algn="ctr">
              <a:defRPr/>
            </a:pPr>
            <a:endParaRPr lang="ru-RU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Руководитель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ЧУЕВ Андрей Валерьевич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+ 7 (495) 698-98-00, </a:t>
            </a:r>
            <a:r>
              <a:rPr lang="ru-RU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доб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 265 </a:t>
            </a:r>
          </a:p>
          <a:p>
            <a:pPr algn="ctr">
              <a:defRPr/>
            </a:pP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achyuev@corpmsp.ru </a:t>
            </a:r>
            <a:endParaRPr lang="ru-RU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>
              <a:defRPr/>
            </a:pPr>
            <a:endParaRPr lang="ru-RU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Ответственный за взаимодействие с регионами по вопросам имущественной поддержки </a:t>
            </a:r>
            <a:endParaRPr lang="en-US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в </a:t>
            </a: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СЗФО, а также СФО (Республика Тыва, Республика Хакасия, Красноярский край, 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Новосибирская обл., Омская обл., Томская обл.)</a:t>
            </a: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– 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Заместитель руководителя дирекции – начальник отдела имущественной поддержки Дирекции регионального развития Смирнова Ирина Ивановна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+ 7 (495) 698-98-00, доб. 398 	</a:t>
            </a: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ismirnova@corpmsp.ru </a:t>
            </a: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69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ACE8-8371-4FFA-A4EA-AB4F1E2FF2A4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915566"/>
            <a:ext cx="9144000" cy="306628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Ответственный за взаимодействие с регионами по вопросам имущественной поддержки </a:t>
            </a:r>
            <a:endParaRPr lang="en-US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в ЦФО, УФО и ДФО 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– 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советник отдела имущественной поддержки Дирекции регионального развития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Ходасевич Анастасия Сергеевна</a:t>
            </a:r>
          </a:p>
          <a:p>
            <a:pPr algn="ctr">
              <a:defRPr/>
            </a:pP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 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+ 7 (495) 698-98-00, доб. 180                     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ahodasevich@corpmsp.ru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	</a:t>
            </a:r>
          </a:p>
          <a:p>
            <a:pPr algn="ctr">
              <a:defRPr/>
            </a:pPr>
            <a:endParaRPr lang="ru-RU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Ответственный за взаимодействие с регионами по вопросам имущественной поддержки в КФО, ЮФО, СКФО, ПФО ,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а также СФО (Республика Бурятия, Республика Алтай, Алтайский край, Иркутская обл., Кемеровская обл.,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Забайкальский край)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–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Советник отдела имущественной поддержки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Дирекции регионального развития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Кривоносова Екатерина Александровна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+ 7 (495) 698-98-00, </a:t>
            </a:r>
            <a:r>
              <a:rPr lang="ru-RU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доб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 122	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ekrivonosova@corpmsp.ru </a:t>
            </a:r>
            <a:endParaRPr lang="ru-RU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82148" y="819313"/>
            <a:ext cx="5082642" cy="1440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51720" y="3991372"/>
            <a:ext cx="5143500" cy="1428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15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3"/>
          <p:cNvSpPr txBox="1">
            <a:spLocks/>
          </p:cNvSpPr>
          <p:nvPr/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32" tIns="45716" rIns="91432" bIns="45716" rtlCol="0" anchor="ctr"/>
          <a:lstStyle/>
          <a:p>
            <a:pPr algn="r" defTabSz="914299">
              <a:defRPr/>
            </a:pPr>
            <a:fld id="{7FF97884-00E2-448D-9521-D4592A0CD6F7}" type="slidenum">
              <a:rPr lang="ru-RU" sz="1200">
                <a:solidFill>
                  <a:schemeClr val="tx1">
                    <a:tint val="75000"/>
                  </a:schemeClr>
                </a:solidFill>
              </a:rPr>
              <a:pPr algn="r" defTabSz="914299">
                <a:defRPr/>
              </a:pPr>
              <a:t>2</a:t>
            </a:fld>
            <a:endParaRPr lang="ru-RU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7" name="Прямоугольник 4"/>
          <p:cNvSpPr>
            <a:spLocks noChangeArrowheads="1"/>
          </p:cNvSpPr>
          <p:nvPr/>
        </p:nvSpPr>
        <p:spPr bwMode="auto">
          <a:xfrm>
            <a:off x="3131842" y="267494"/>
            <a:ext cx="7483476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6" rIns="91432" bIns="45716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Имущественная поддержка субъектов МСП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718568"/>
              </p:ext>
            </p:extLst>
          </p:nvPr>
        </p:nvGraphicFramePr>
        <p:xfrm>
          <a:off x="792922" y="1923678"/>
          <a:ext cx="3905348" cy="264545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905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04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Имущество: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9" marR="602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29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Земельные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участки (и их части)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9" marR="602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036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Здания, сооружения, нежилые помещения 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(и их части)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9" marR="602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Оборудование, машины, механизмы, установки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9" marR="602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629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Транспортные средства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9" marR="602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629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Инвентарь,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инструменты и иное имущество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9" marR="602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785887" y="915568"/>
            <a:ext cx="7794626" cy="855899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2" tIns="45716" rIns="91432" bIns="4571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Осуществляется органами государственной власти, органами местного самоуправления в виде передачи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государственного или муниципального имущества во </a:t>
            </a:r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владение и (или) в пользование на долгосрочной основе (в том числе на льготных условиях)</a:t>
            </a:r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11764" y="627537"/>
            <a:ext cx="6732240" cy="1440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339842"/>
              </p:ext>
            </p:extLst>
          </p:nvPr>
        </p:nvGraphicFramePr>
        <p:xfrm>
          <a:off x="4860032" y="1923678"/>
          <a:ext cx="3905348" cy="2671572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905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Способы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предоставления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9" marR="602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29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возмездной основе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9" marR="602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943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безвозмездной основе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9" marR="602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629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льготных условиях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9" marR="602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9" marR="602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9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9" marR="602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371588" cy="69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44414" y="123479"/>
            <a:ext cx="770853" cy="511895"/>
          </a:xfrm>
          <a:prstGeom prst="rect">
            <a:avLst/>
          </a:prstGeom>
        </p:spPr>
      </p:pic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ACE8-8371-4FFA-A4EA-AB4F1E2FF2A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58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4"/>
          <p:cNvSpPr>
            <a:spLocks noChangeArrowheads="1"/>
          </p:cNvSpPr>
          <p:nvPr/>
        </p:nvSpPr>
        <p:spPr bwMode="auto">
          <a:xfrm>
            <a:off x="2371588" y="123478"/>
            <a:ext cx="6772412" cy="646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6" rIns="91432" bIns="45716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Перечни государственного и муниципального имущества</a:t>
            </a:r>
            <a:b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для субъектов малого и среднего предпринимательства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369810" y="771551"/>
            <a:ext cx="6774190" cy="1246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gray">
          <a:xfrm>
            <a:off x="899592" y="1131590"/>
            <a:ext cx="7944884" cy="83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497" tIns="40497" rIns="0" bIns="40497">
            <a:spAutoFit/>
          </a:bodyPr>
          <a:lstStyle/>
          <a:p>
            <a:pPr defTabSz="601214"/>
            <a:endParaRPr lang="ru-RU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449961" defTabSz="601214">
              <a:buFont typeface="Arial" panose="020B0604020202020204" pitchFamily="34" charset="0"/>
              <a:buChar char="•"/>
            </a:pPr>
            <a:endParaRPr lang="ru-RU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449961" defTabSz="601214">
              <a:buFont typeface="Arial" panose="020B0604020202020204" pitchFamily="34" charset="0"/>
              <a:buChar char="•"/>
            </a:pPr>
            <a:endParaRPr lang="ru-RU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449961" defTabSz="601214">
              <a:buFont typeface="Arial" panose="020B0604020202020204" pitchFamily="34" charset="0"/>
              <a:buChar char="•"/>
            </a:pPr>
            <a:endParaRPr lang="ru-RU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371588" cy="69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кругленный прямоугольник 7"/>
          <p:cNvSpPr/>
          <p:nvPr/>
        </p:nvSpPr>
        <p:spPr>
          <a:xfrm>
            <a:off x="926870" y="1298506"/>
            <a:ext cx="7776864" cy="2880320"/>
          </a:xfrm>
          <a:prstGeom prst="roundRect">
            <a:avLst>
              <a:gd name="adj" fmla="val 3854"/>
            </a:avLst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2" tIns="45716" rIns="91432" bIns="45716" rtlCol="0" anchor="ctr"/>
          <a:lstStyle/>
          <a:p>
            <a:pPr marL="285750" indent="-285750" defTabSz="601214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Предусмотрены частью 4 статьи 18 Федерального закона «О развития малого и среднего предпринимательства в Российской Федерации»</a:t>
            </a:r>
          </a:p>
          <a:p>
            <a:pPr marL="285750" indent="-285750" defTabSz="601214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перечни включается имущество, свободное от прав третьих лиц (за исключением имущественных прав субъектов МСП)</a:t>
            </a:r>
          </a:p>
          <a:p>
            <a:pPr marL="285750" indent="-285750" defTabSz="601214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Подлежат обязательному опубликованию в средствах массовой информации, а также размещению в сети «Интернет» на официальных сайтах утвердивших их государственных органов исполнительной власти, органов местного самоуправления и (или) на официальных сайтах информационной поддержки субъектов МСП</a:t>
            </a:r>
          </a:p>
          <a:p>
            <a:pPr marL="285750" indent="-285750" defTabSz="601214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Подлежат ежегодному – до 1 ноября текущего года дополнению имуществом</a:t>
            </a:r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614864" y="4767263"/>
            <a:ext cx="2133600" cy="273844"/>
          </a:xfrm>
        </p:spPr>
        <p:txBody>
          <a:bodyPr/>
          <a:lstStyle/>
          <a:p>
            <a:fld id="{18BDACE8-8371-4FFA-A4EA-AB4F1E2FF2A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57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6"/>
          <p:cNvSpPr>
            <a:spLocks noChangeArrowheads="1"/>
          </p:cNvSpPr>
          <p:nvPr/>
        </p:nvSpPr>
        <p:spPr bwMode="auto">
          <a:xfrm>
            <a:off x="1424269" y="1131144"/>
            <a:ext cx="2494537" cy="338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2" tIns="45716" rIns="91432" bIns="45716" anchor="ctr">
            <a:spAutoFit/>
          </a:bodyPr>
          <a:lstStyle/>
          <a:p>
            <a:pPr>
              <a:defRPr/>
            </a:pPr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Прямая банковская гарантия</a:t>
            </a:r>
            <a:endParaRPr lang="ru-RU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5" name="Rectangle 1"/>
          <p:cNvSpPr>
            <a:spLocks/>
          </p:cNvSpPr>
          <p:nvPr/>
        </p:nvSpPr>
        <p:spPr bwMode="auto">
          <a:xfrm>
            <a:off x="2555777" y="2427145"/>
            <a:ext cx="1656185" cy="48022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0" tIns="0" rIns="0" bIns="0"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2" name="Rectangle 1"/>
          <p:cNvSpPr>
            <a:spLocks/>
          </p:cNvSpPr>
          <p:nvPr/>
        </p:nvSpPr>
        <p:spPr bwMode="auto">
          <a:xfrm rot="5400000">
            <a:off x="4958091" y="2625543"/>
            <a:ext cx="1656186" cy="5039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0" tIns="0" rIns="0" bIns="0"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3" name="Rectangle 1"/>
          <p:cNvSpPr>
            <a:spLocks/>
          </p:cNvSpPr>
          <p:nvPr/>
        </p:nvSpPr>
        <p:spPr bwMode="auto">
          <a:xfrm rot="5400000">
            <a:off x="6313194" y="2693168"/>
            <a:ext cx="1656186" cy="59152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0" tIns="0" rIns="0" bIns="0"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4" name="Rectangle 1"/>
          <p:cNvSpPr>
            <a:spLocks/>
          </p:cNvSpPr>
          <p:nvPr/>
        </p:nvSpPr>
        <p:spPr bwMode="auto">
          <a:xfrm>
            <a:off x="683569" y="1628389"/>
            <a:ext cx="1656185" cy="5117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0" tIns="0" rIns="0" bIns="0"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Прямоугольник 4"/>
          <p:cNvSpPr>
            <a:spLocks noChangeArrowheads="1"/>
          </p:cNvSpPr>
          <p:nvPr/>
        </p:nvSpPr>
        <p:spPr bwMode="auto">
          <a:xfrm>
            <a:off x="1546859" y="373103"/>
            <a:ext cx="7370818" cy="646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6" rIns="91432" bIns="45716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Приказ </a:t>
            </a:r>
            <a:r>
              <a:rPr lang="ru-RU" b="1" dirty="0">
                <a:solidFill>
                  <a:srgbClr val="0070C0"/>
                </a:solidFill>
                <a:latin typeface="Arial Narrow" pitchFamily="34" charset="0"/>
              </a:rPr>
              <a:t>Минэкономразвития России 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latin typeface="Arial Narrow" pitchFamily="34" charset="0"/>
              </a:rPr>
              <a:t>от 20.04.2016 № </a:t>
            </a: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264</a:t>
            </a:r>
            <a:endParaRPr lang="ru-RU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09255" y="1131144"/>
            <a:ext cx="6804249" cy="1246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699792" y="1310768"/>
            <a:ext cx="5890286" cy="2615617"/>
          </a:xfrm>
          <a:prstGeom prst="roundRect">
            <a:avLst>
              <a:gd name="adj" fmla="val 3854"/>
            </a:avLst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2" tIns="45716" rIns="91432" bIns="45716" rtlCol="0" anchor="ctr"/>
          <a:lstStyle/>
          <a:p>
            <a:pPr marL="285750" indent="-285750" algn="just" defTabSz="601214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Сведения об утвержденных перечнях, а также об изменениях, внесенных в такие перечни, подлежат представлению в АО «Корпорация «МСП» в целях проведения мониторинга в соответствии с частью 5 статьи 16 Федерального закона*</a:t>
            </a:r>
          </a:p>
          <a:p>
            <a:pPr marL="285750" indent="-285750" algn="just" defTabSz="601214"/>
            <a:endParaRPr lang="ru-RU" sz="16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indent="-285750" algn="just" defTabSz="601214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Состав указанных сведений, сроки, порядок и форма их представления установлены приказом Минэкономразвития России от 20.04.2016 № 264</a:t>
            </a:r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371588" cy="69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2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4411" y="123478"/>
            <a:ext cx="75645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/>
          <a:lstStyle/>
          <a:p>
            <a:fld id="{18BDACE8-8371-4FFA-A4EA-AB4F1E2FF2A4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94708" y="3939902"/>
            <a:ext cx="4826465" cy="529045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6869410" y="4432139"/>
            <a:ext cx="22006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latin typeface="Arial Narrow" panose="020B0606020202030204" pitchFamily="34" charset="0"/>
              </a:rPr>
              <a:t>http://ais.economy.gov.ru</a:t>
            </a:r>
            <a:endParaRPr lang="ru-RU" sz="1600" b="1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6"/>
          <a:srcRect l="28503" t="17705" r="42994" b="11621"/>
          <a:stretch/>
        </p:blipFill>
        <p:spPr>
          <a:xfrm>
            <a:off x="103701" y="1367091"/>
            <a:ext cx="2452076" cy="3420000"/>
          </a:xfrm>
          <a:prstGeom prst="rect">
            <a:avLst/>
          </a:prstGeom>
        </p:spPr>
      </p:pic>
      <p:sp>
        <p:nvSpPr>
          <p:cNvPr id="18" name="Прямоугольник 4"/>
          <p:cNvSpPr>
            <a:spLocks noChangeArrowheads="1"/>
          </p:cNvSpPr>
          <p:nvPr/>
        </p:nvSpPr>
        <p:spPr bwMode="auto">
          <a:xfrm>
            <a:off x="1699259" y="4815039"/>
            <a:ext cx="7370818" cy="276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6" rIns="91432" bIns="45716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* сведения об исполнении приказ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Минэкономразвития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отражены на листе 7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39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6"/>
          <p:cNvSpPr>
            <a:spLocks noChangeArrowheads="1"/>
          </p:cNvSpPr>
          <p:nvPr/>
        </p:nvSpPr>
        <p:spPr bwMode="auto">
          <a:xfrm>
            <a:off x="2371588" y="2408580"/>
            <a:ext cx="4331293" cy="40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2" tIns="45716" rIns="91432" bIns="45716" anchor="ctr">
            <a:spAutoFit/>
          </a:bodyPr>
          <a:lstStyle/>
          <a:p>
            <a:pPr algn="ctr">
              <a:defRPr/>
            </a:pPr>
            <a:r>
              <a:rPr lang="ru-RU" sz="1000" dirty="0" smtClean="0">
                <a:latin typeface="Arial Narrow" panose="020B0606020202030204" pitchFamily="34" charset="0"/>
              </a:rPr>
              <a:t>Сведения </a:t>
            </a:r>
            <a:r>
              <a:rPr lang="ru-RU" sz="1000" dirty="0">
                <a:latin typeface="Arial Narrow" panose="020B0606020202030204" pitchFamily="34" charset="0"/>
              </a:rPr>
              <a:t>о перечнях государственного имущества субъектов </a:t>
            </a:r>
            <a:r>
              <a:rPr lang="ru-RU" sz="1000" dirty="0" smtClean="0">
                <a:latin typeface="Arial Narrow" panose="020B0606020202030204" pitchFamily="34" charset="0"/>
              </a:rPr>
              <a:t>в </a:t>
            </a:r>
            <a:r>
              <a:rPr lang="ru-RU" sz="1000" dirty="0">
                <a:latin typeface="Arial Narrow" panose="020B0606020202030204" pitchFamily="34" charset="0"/>
              </a:rPr>
              <a:t>течение 10 рабочих дней со дня их </a:t>
            </a:r>
            <a:r>
              <a:rPr lang="ru-RU" sz="1000" dirty="0" smtClean="0">
                <a:latin typeface="Arial Narrow" panose="020B0606020202030204" pitchFamily="34" charset="0"/>
              </a:rPr>
              <a:t>утверждения</a:t>
            </a:r>
            <a:endParaRPr lang="ru-RU" sz="1000" dirty="0">
              <a:latin typeface="Arial Narrow" panose="020B0606020202030204" pitchFamily="34" charset="0"/>
            </a:endParaRPr>
          </a:p>
        </p:txBody>
      </p:sp>
      <p:sp>
        <p:nvSpPr>
          <p:cNvPr id="45" name="Rectangle 1"/>
          <p:cNvSpPr>
            <a:spLocks/>
          </p:cNvSpPr>
          <p:nvPr/>
        </p:nvSpPr>
        <p:spPr bwMode="auto">
          <a:xfrm>
            <a:off x="2555777" y="2427145"/>
            <a:ext cx="1656185" cy="48022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0" tIns="0" rIns="0" bIns="0"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3" name="Rectangle 1"/>
          <p:cNvSpPr>
            <a:spLocks/>
          </p:cNvSpPr>
          <p:nvPr/>
        </p:nvSpPr>
        <p:spPr bwMode="auto">
          <a:xfrm rot="5400000">
            <a:off x="6313194" y="2693168"/>
            <a:ext cx="1656186" cy="59152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0" tIns="0" rIns="0" bIns="0"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4" name="Rectangle 1"/>
          <p:cNvSpPr>
            <a:spLocks/>
          </p:cNvSpPr>
          <p:nvPr/>
        </p:nvSpPr>
        <p:spPr bwMode="auto">
          <a:xfrm>
            <a:off x="683569" y="1628389"/>
            <a:ext cx="1656185" cy="5117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0" tIns="0" rIns="0" bIns="0"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Прямоугольник 4"/>
          <p:cNvSpPr>
            <a:spLocks noChangeArrowheads="1"/>
          </p:cNvSpPr>
          <p:nvPr/>
        </p:nvSpPr>
        <p:spPr bwMode="auto">
          <a:xfrm>
            <a:off x="1527212" y="36396"/>
            <a:ext cx="7370818" cy="83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6" rIns="91432" bIns="45716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  <a:t>Порядок направления сведений </a:t>
            </a:r>
            <a:b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</a:br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  <a:t>об утвержденных перечнях, а также об изменениях, </a:t>
            </a:r>
            <a:b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</a:br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  <a:t>внесенных в такие перечни, в АО «Корпорация «МСП»</a:t>
            </a:r>
            <a:endParaRPr lang="ru-RU" sz="16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39751" y="828685"/>
            <a:ext cx="6804249" cy="1246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371588" cy="69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2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29584"/>
            <a:ext cx="653619" cy="55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/>
          <a:lstStyle/>
          <a:p>
            <a:fld id="{18BDACE8-8371-4FFA-A4EA-AB4F1E2FF2A4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98105" y="2334095"/>
            <a:ext cx="1908213" cy="987087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Уполномоченные ОИВ субъекта РФ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37790" y="2333165"/>
            <a:ext cx="2160240" cy="987087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АО «Корпорация «МСП»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978883" y="3780176"/>
            <a:ext cx="1908213" cy="987087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Уполномоченные ОМС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20" name="Скругленная соединительная линия 19"/>
          <p:cNvCxnSpPr>
            <a:endCxn id="16" idx="0"/>
          </p:cNvCxnSpPr>
          <p:nvPr/>
        </p:nvCxnSpPr>
        <p:spPr>
          <a:xfrm>
            <a:off x="800804" y="1701633"/>
            <a:ext cx="7017106" cy="631532"/>
          </a:xfrm>
          <a:prstGeom prst="bentConnector2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1910273" y="2170117"/>
            <a:ext cx="0" cy="16304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1910273" y="2170117"/>
            <a:ext cx="5472608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7382881" y="2170117"/>
            <a:ext cx="0" cy="16304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1907892" y="1647293"/>
            <a:ext cx="5253341" cy="553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2" tIns="45716" rIns="91432" bIns="45716" anchor="ctr">
            <a:spAutoFit/>
          </a:bodyPr>
          <a:lstStyle/>
          <a:p>
            <a:pPr algn="ctr" defTabSz="601214">
              <a:spcAft>
                <a:spcPts val="500"/>
              </a:spcAft>
            </a:pPr>
            <a:r>
              <a:rPr lang="ru-RU" sz="1000" dirty="0">
                <a:solidFill>
                  <a:prstClr val="black"/>
                </a:solidFill>
                <a:latin typeface="Arial Narrow" panose="020B0606020202030204" pitchFamily="34" charset="0"/>
              </a:rPr>
              <a:t>Сведения о перечнях имущества, находящегося в собственности муниципальных образований, входящих в состав соответствующего субъекта РФ, в течение 10 рабочих дней со дня их представления в уполномоченный </a:t>
            </a:r>
            <a:r>
              <a:rPr lang="ru-RU" sz="1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ОИВ субъекта РФ</a:t>
            </a:r>
            <a:endParaRPr lang="ru-RU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8134" name="Прямая со стрелкой 48133"/>
          <p:cNvCxnSpPr>
            <a:stCxn id="2" idx="3"/>
            <a:endCxn id="16" idx="1"/>
          </p:cNvCxnSpPr>
          <p:nvPr/>
        </p:nvCxnSpPr>
        <p:spPr>
          <a:xfrm flipV="1">
            <a:off x="2306318" y="2826709"/>
            <a:ext cx="4431472" cy="93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135" name="TextBox 48134"/>
          <p:cNvSpPr txBox="1"/>
          <p:nvPr/>
        </p:nvSpPr>
        <p:spPr>
          <a:xfrm>
            <a:off x="1141099" y="1108573"/>
            <a:ext cx="6478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 Narrow" panose="020B0606020202030204" pitchFamily="34" charset="0"/>
              </a:rPr>
              <a:t>Сведения об изменениях, внесенных в перечни государственного имущества субъекта РФ, </a:t>
            </a:r>
            <a:r>
              <a:rPr lang="ru-RU" sz="1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и </a:t>
            </a:r>
            <a:r>
              <a:rPr lang="ru-RU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(или) изменениях, внесенных в перечни имущества, находящегося в собственности муниципальных образований, входящих в состав субъекта РФ, в течение 10 рабочих дней </a:t>
            </a:r>
            <a:r>
              <a:rPr lang="ru-RU" sz="1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со </a:t>
            </a:r>
            <a:r>
              <a:rPr lang="ru-RU" sz="1000" dirty="0">
                <a:solidFill>
                  <a:prstClr val="black"/>
                </a:solidFill>
                <a:latin typeface="Arial Narrow" panose="020B0606020202030204" pitchFamily="34" charset="0"/>
              </a:rPr>
              <a:t>дня, соответственно, утверждения изменений или их представления, но не позднее 10 ноября текущего </a:t>
            </a:r>
            <a:r>
              <a:rPr lang="ru-RU" sz="1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года</a:t>
            </a:r>
            <a:endParaRPr lang="ru-RU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8141" name="Прямая соединительная линия 48140"/>
          <p:cNvCxnSpPr/>
          <p:nvPr/>
        </p:nvCxnSpPr>
        <p:spPr>
          <a:xfrm>
            <a:off x="799613" y="1701633"/>
            <a:ext cx="1" cy="64042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44" name="Соединительная линия уступом 48143"/>
          <p:cNvCxnSpPr/>
          <p:nvPr/>
        </p:nvCxnSpPr>
        <p:spPr>
          <a:xfrm rot="10800000">
            <a:off x="1835696" y="3330904"/>
            <a:ext cx="5143188" cy="637899"/>
          </a:xfrm>
          <a:prstGeom prst="bentConnector3">
            <a:avLst>
              <a:gd name="adj1" fmla="val 99858"/>
            </a:avLst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Соединительная линия уступом 80"/>
          <p:cNvCxnSpPr/>
          <p:nvPr/>
        </p:nvCxnSpPr>
        <p:spPr>
          <a:xfrm rot="10800000">
            <a:off x="799614" y="3317212"/>
            <a:ext cx="6179269" cy="1270763"/>
          </a:xfrm>
          <a:prstGeom prst="bentConnector3">
            <a:avLst>
              <a:gd name="adj1" fmla="val 100077"/>
            </a:avLst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158" name="TextBox 48157"/>
          <p:cNvSpPr txBox="1"/>
          <p:nvPr/>
        </p:nvSpPr>
        <p:spPr>
          <a:xfrm>
            <a:off x="1835695" y="3713796"/>
            <a:ext cx="51636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 Narrow" panose="020B0606020202030204" pitchFamily="34" charset="0"/>
              </a:rPr>
              <a:t>Сведения о перечнях муниципального имущества в течение 10 рабочих дней со дня их </a:t>
            </a:r>
            <a:r>
              <a:rPr lang="ru-RU" sz="1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утверждения</a:t>
            </a:r>
            <a:endParaRPr lang="ru-RU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48159" name="TextBox 48158"/>
          <p:cNvSpPr txBox="1"/>
          <p:nvPr/>
        </p:nvSpPr>
        <p:spPr>
          <a:xfrm>
            <a:off x="787323" y="4198143"/>
            <a:ext cx="6312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 Narrow" panose="020B0606020202030204" pitchFamily="34" charset="0"/>
              </a:rPr>
              <a:t>Сведения об изменениях, внесенных в перечни муниципального имущества, в течение </a:t>
            </a:r>
            <a:r>
              <a:rPr lang="ru-RU" sz="1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10 </a:t>
            </a:r>
            <a:r>
              <a:rPr lang="ru-RU" sz="1000" dirty="0">
                <a:solidFill>
                  <a:prstClr val="black"/>
                </a:solidFill>
                <a:latin typeface="Arial Narrow" panose="020B0606020202030204" pitchFamily="34" charset="0"/>
              </a:rPr>
              <a:t>рабочих дней со дня их </a:t>
            </a:r>
            <a:r>
              <a:rPr lang="ru-RU" sz="1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утверждения, </a:t>
            </a:r>
            <a:r>
              <a:rPr lang="ru-RU" sz="1000" dirty="0">
                <a:solidFill>
                  <a:prstClr val="black"/>
                </a:solidFill>
                <a:latin typeface="Arial Narrow" panose="020B0606020202030204" pitchFamily="34" charset="0"/>
              </a:rPr>
              <a:t>но не позднее 5 ноября текущего </a:t>
            </a:r>
            <a:r>
              <a:rPr lang="ru-RU" sz="1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года</a:t>
            </a:r>
            <a:endParaRPr lang="ru-RU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96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ACE8-8371-4FFA-A4EA-AB4F1E2FF2A4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3" name="Прямоугольник 4"/>
          <p:cNvSpPr>
            <a:spLocks noChangeArrowheads="1"/>
          </p:cNvSpPr>
          <p:nvPr/>
        </p:nvSpPr>
        <p:spPr bwMode="auto">
          <a:xfrm>
            <a:off x="2411171" y="86627"/>
            <a:ext cx="6732240" cy="300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6" rIns="91432" bIns="45716">
            <a:spAutoFit/>
          </a:bodyPr>
          <a:lstStyle/>
          <a:p>
            <a:pPr algn="ctr"/>
            <a:r>
              <a:rPr lang="ru-RU" sz="1350" b="1" dirty="0" smtClean="0">
                <a:solidFill>
                  <a:srgbClr val="0070C0"/>
                </a:solidFill>
                <a:latin typeface="Arial Narrow" pitchFamily="34" charset="0"/>
              </a:rPr>
              <a:t>Информация об имущественной поддержке субъектов МСП</a:t>
            </a:r>
            <a:endParaRPr lang="ru-RU" sz="135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83178" y="752910"/>
            <a:ext cx="6660233" cy="1440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71588" cy="69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-180528" y="896926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Информация об имущественной поддержке субъектов МСП размещена на официальном сайте АО «Корпорация «МСП» </a:t>
            </a:r>
            <a:r>
              <a:rPr lang="en-US" sz="1600" b="1" dirty="0"/>
              <a:t>http://corpmsp.ru/ </a:t>
            </a:r>
            <a:r>
              <a:rPr lang="ru-RU" sz="1600" dirty="0" smtClean="0"/>
              <a:t>в разделе «Имущественная поддержка»</a:t>
            </a:r>
            <a:endParaRPr lang="ru-RU" sz="16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47369" y="917674"/>
            <a:ext cx="1198951" cy="81024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3884" y="1843400"/>
            <a:ext cx="4394140" cy="299658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220072" y="2144926"/>
            <a:ext cx="37444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рейтинг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 инвестиционного климата в субъектах Российской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формируемый Агентством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стратегических инициатив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один из следующих показателей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рейтинга по направлению «Г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»: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«Поддержка малого и среднего предпринимательства»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удовлетворенность субъектов малого предпринимательства наличием и доступностью необходимой для ведения бизнеса недвижимости (строений и земельных участков) в субъекте Российской Федерации (Г3.1.).</a:t>
            </a:r>
            <a:endParaRPr lang="ru-RU" sz="1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02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ACE8-8371-4FFA-A4EA-AB4F1E2FF2A4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3" name="Прямоугольник 4"/>
          <p:cNvSpPr>
            <a:spLocks noChangeArrowheads="1"/>
          </p:cNvSpPr>
          <p:nvPr/>
        </p:nvSpPr>
        <p:spPr bwMode="auto">
          <a:xfrm>
            <a:off x="2411760" y="0"/>
            <a:ext cx="6732240" cy="715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6" rIns="91432" bIns="45716">
            <a:spAutoFit/>
          </a:bodyPr>
          <a:lstStyle/>
          <a:p>
            <a:pPr algn="ctr"/>
            <a:r>
              <a:rPr lang="ru-RU" sz="1350" b="1" dirty="0" smtClean="0">
                <a:solidFill>
                  <a:srgbClr val="0070C0"/>
                </a:solidFill>
                <a:latin typeface="Arial Narrow" pitchFamily="34" charset="0"/>
              </a:rPr>
              <a:t>Информация об имуществе, включенном в перечни государственного и муниципального имущества, предусмотренные статьей 18 Федерального закона от 24.07.2007 № 209-ФЗ </a:t>
            </a:r>
            <a:br>
              <a:rPr lang="ru-RU" sz="1350" b="1" dirty="0" smtClean="0">
                <a:solidFill>
                  <a:srgbClr val="0070C0"/>
                </a:solidFill>
                <a:latin typeface="Arial Narrow" pitchFamily="34" charset="0"/>
              </a:rPr>
            </a:br>
            <a:r>
              <a:rPr lang="ru-RU" sz="1350" b="1" dirty="0" smtClean="0">
                <a:solidFill>
                  <a:srgbClr val="0070C0"/>
                </a:solidFill>
                <a:latin typeface="Arial Narrow" pitchFamily="34" charset="0"/>
              </a:rPr>
              <a:t>«О развитии малого и среднего предпринимательства в Российской Федерации»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83768" y="735256"/>
            <a:ext cx="6660233" cy="1440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71588" cy="69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7380312" y="843558"/>
            <a:ext cx="216024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ru-RU" sz="800" b="1" i="1" dirty="0" smtClean="0">
                <a:latin typeface="Times New Roman"/>
              </a:rPr>
              <a:t>по состоянию на </a:t>
            </a:r>
            <a:r>
              <a:rPr lang="ru-RU" sz="800" b="1" i="1" dirty="0" smtClean="0">
                <a:latin typeface="Times New Roman"/>
              </a:rPr>
              <a:t>18.08.2016</a:t>
            </a:r>
            <a:endParaRPr lang="ru-RU" sz="800" b="1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99978" y="3798048"/>
            <a:ext cx="504056" cy="144016"/>
          </a:xfrm>
          <a:prstGeom prst="rect">
            <a:avLst/>
          </a:prstGeom>
          <a:solidFill>
            <a:srgbClr val="FF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4"/>
          <p:cNvSpPr>
            <a:spLocks noChangeArrowheads="1"/>
          </p:cNvSpPr>
          <p:nvPr/>
        </p:nvSpPr>
        <p:spPr bwMode="auto">
          <a:xfrm>
            <a:off x="1255961" y="3735197"/>
            <a:ext cx="7344816" cy="2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6" rIns="91432" bIns="45716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РФ, в которых ОМС утверждено наименьшее количество перечней муниципального имущества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99978" y="3597718"/>
            <a:ext cx="504056" cy="1440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4"/>
          <p:cNvSpPr>
            <a:spLocks noChangeArrowheads="1"/>
          </p:cNvSpPr>
          <p:nvPr/>
        </p:nvSpPr>
        <p:spPr bwMode="auto">
          <a:xfrm>
            <a:off x="1255961" y="3533616"/>
            <a:ext cx="6732240" cy="2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6" rIns="91432" bIns="45716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РФ, в которых объекты недвижимого имущества в перечне федерального имущества отсутствуют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99978" y="3993040"/>
            <a:ext cx="504056" cy="1440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4"/>
          <p:cNvSpPr>
            <a:spLocks noChangeArrowheads="1"/>
          </p:cNvSpPr>
          <p:nvPr/>
        </p:nvSpPr>
        <p:spPr bwMode="auto">
          <a:xfrm>
            <a:off x="1255961" y="3928938"/>
            <a:ext cx="6732240" cy="40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6" rIns="91432" bIns="45716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РФ, в которых сведения об утвержденных перечнях государственного и муниципального </a:t>
            </a: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 в АИС не внесены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530060"/>
              </p:ext>
            </p:extLst>
          </p:nvPr>
        </p:nvGraphicFramePr>
        <p:xfrm>
          <a:off x="619920" y="1103314"/>
          <a:ext cx="8229601" cy="2367248"/>
        </p:xfrm>
        <a:graphic>
          <a:graphicData uri="http://schemas.openxmlformats.org/drawingml/2006/table">
            <a:tbl>
              <a:tblPr/>
              <a:tblGrid>
                <a:gridCol w="427870">
                  <a:extLst>
                    <a:ext uri="{9D8B030D-6E8A-4147-A177-3AD203B41FA5}">
                      <a16:colId xmlns:a16="http://schemas.microsoft.com/office/drawing/2014/main" val="3376664290"/>
                    </a:ext>
                  </a:extLst>
                </a:gridCol>
                <a:gridCol w="234639">
                  <a:extLst>
                    <a:ext uri="{9D8B030D-6E8A-4147-A177-3AD203B41FA5}">
                      <a16:colId xmlns:a16="http://schemas.microsoft.com/office/drawing/2014/main" val="138315050"/>
                    </a:ext>
                  </a:extLst>
                </a:gridCol>
                <a:gridCol w="885070">
                  <a:extLst>
                    <a:ext uri="{9D8B030D-6E8A-4147-A177-3AD203B41FA5}">
                      <a16:colId xmlns:a16="http://schemas.microsoft.com/office/drawing/2014/main" val="371869398"/>
                    </a:ext>
                  </a:extLst>
                </a:gridCol>
                <a:gridCol w="427870">
                  <a:extLst>
                    <a:ext uri="{9D8B030D-6E8A-4147-A177-3AD203B41FA5}">
                      <a16:colId xmlns:a16="http://schemas.microsoft.com/office/drawing/2014/main" val="2782962228"/>
                    </a:ext>
                  </a:extLst>
                </a:gridCol>
                <a:gridCol w="427870">
                  <a:extLst>
                    <a:ext uri="{9D8B030D-6E8A-4147-A177-3AD203B41FA5}">
                      <a16:colId xmlns:a16="http://schemas.microsoft.com/office/drawing/2014/main" val="2000595307"/>
                    </a:ext>
                  </a:extLst>
                </a:gridCol>
                <a:gridCol w="429596">
                  <a:extLst>
                    <a:ext uri="{9D8B030D-6E8A-4147-A177-3AD203B41FA5}">
                      <a16:colId xmlns:a16="http://schemas.microsoft.com/office/drawing/2014/main" val="895895781"/>
                    </a:ext>
                  </a:extLst>
                </a:gridCol>
                <a:gridCol w="296749">
                  <a:extLst>
                    <a:ext uri="{9D8B030D-6E8A-4147-A177-3AD203B41FA5}">
                      <a16:colId xmlns:a16="http://schemas.microsoft.com/office/drawing/2014/main" val="3641508064"/>
                    </a:ext>
                  </a:extLst>
                </a:gridCol>
                <a:gridCol w="420969">
                  <a:extLst>
                    <a:ext uri="{9D8B030D-6E8A-4147-A177-3AD203B41FA5}">
                      <a16:colId xmlns:a16="http://schemas.microsoft.com/office/drawing/2014/main" val="220765253"/>
                    </a:ext>
                  </a:extLst>
                </a:gridCol>
                <a:gridCol w="427870">
                  <a:extLst>
                    <a:ext uri="{9D8B030D-6E8A-4147-A177-3AD203B41FA5}">
                      <a16:colId xmlns:a16="http://schemas.microsoft.com/office/drawing/2014/main" val="968317255"/>
                    </a:ext>
                  </a:extLst>
                </a:gridCol>
                <a:gridCol w="427870">
                  <a:extLst>
                    <a:ext uri="{9D8B030D-6E8A-4147-A177-3AD203B41FA5}">
                      <a16:colId xmlns:a16="http://schemas.microsoft.com/office/drawing/2014/main" val="3427825715"/>
                    </a:ext>
                  </a:extLst>
                </a:gridCol>
                <a:gridCol w="386463">
                  <a:extLst>
                    <a:ext uri="{9D8B030D-6E8A-4147-A177-3AD203B41FA5}">
                      <a16:colId xmlns:a16="http://schemas.microsoft.com/office/drawing/2014/main" val="4004965667"/>
                    </a:ext>
                  </a:extLst>
                </a:gridCol>
                <a:gridCol w="386463">
                  <a:extLst>
                    <a:ext uri="{9D8B030D-6E8A-4147-A177-3AD203B41FA5}">
                      <a16:colId xmlns:a16="http://schemas.microsoft.com/office/drawing/2014/main" val="1673952701"/>
                    </a:ext>
                  </a:extLst>
                </a:gridCol>
                <a:gridCol w="427870">
                  <a:extLst>
                    <a:ext uri="{9D8B030D-6E8A-4147-A177-3AD203B41FA5}">
                      <a16:colId xmlns:a16="http://schemas.microsoft.com/office/drawing/2014/main" val="1674385979"/>
                    </a:ext>
                  </a:extLst>
                </a:gridCol>
                <a:gridCol w="427870">
                  <a:extLst>
                    <a:ext uri="{9D8B030D-6E8A-4147-A177-3AD203B41FA5}">
                      <a16:colId xmlns:a16="http://schemas.microsoft.com/office/drawing/2014/main" val="772073117"/>
                    </a:ext>
                  </a:extLst>
                </a:gridCol>
                <a:gridCol w="427870">
                  <a:extLst>
                    <a:ext uri="{9D8B030D-6E8A-4147-A177-3AD203B41FA5}">
                      <a16:colId xmlns:a16="http://schemas.microsoft.com/office/drawing/2014/main" val="2159331252"/>
                    </a:ext>
                  </a:extLst>
                </a:gridCol>
                <a:gridCol w="434772">
                  <a:extLst>
                    <a:ext uri="{9D8B030D-6E8A-4147-A177-3AD203B41FA5}">
                      <a16:colId xmlns:a16="http://schemas.microsoft.com/office/drawing/2014/main" val="55699025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val="3900290129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val="3477171350"/>
                    </a:ext>
                  </a:extLst>
                </a:gridCol>
                <a:gridCol w="434772">
                  <a:extLst>
                    <a:ext uri="{9D8B030D-6E8A-4147-A177-3AD203B41FA5}">
                      <a16:colId xmlns:a16="http://schemas.microsoft.com/office/drawing/2014/main" val="3615805528"/>
                    </a:ext>
                  </a:extLst>
                </a:gridCol>
              </a:tblGrid>
              <a:tr h="5689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Условный номер субъекта РФ</a:t>
                      </a:r>
                    </a:p>
                  </a:txBody>
                  <a:tcPr marL="5419" marR="5419" marT="541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Субъект РФ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Федеральное имущество, содержащееся в перечне, утвержденном распоряжением Росимущества от 12.11.2015 № 818-р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Сведения из АИС Управления гос. поддержкой МСП</a:t>
                      </a:r>
                    </a:p>
                  </a:txBody>
                  <a:tcPr marL="5419" marR="5419" marT="541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Субъекты РФ</a:t>
                      </a:r>
                      <a:b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перечне для субъектов МСП</a:t>
                      </a:r>
                      <a:b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Сведения из АИС Управления гос. поддержкой МСП</a:t>
                      </a:r>
                    </a:p>
                  </a:txBody>
                  <a:tcPr marL="5419" marR="5419" marT="541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Муниципалитеты</a:t>
                      </a:r>
                      <a:b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перечне для субъектов МСП</a:t>
                      </a:r>
                      <a:b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ОМС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642425"/>
                  </a:ext>
                </a:extLst>
              </a:tr>
              <a:tr h="3088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аренде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свободны </a:t>
                      </a:r>
                      <a:b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 прав 3х лиц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аренде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свободны </a:t>
                      </a:r>
                      <a:b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 прав 3х лиц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аренде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свободны </a:t>
                      </a:r>
                      <a:b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 прав 3х лиц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есть Перечень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есть проект Перечня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Перечня нет, проекта нет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ответа нет</a:t>
                      </a:r>
                      <a:b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("пусто")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222658"/>
                  </a:ext>
                </a:extLst>
              </a:tr>
              <a:tr h="1083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390240"/>
                  </a:ext>
                </a:extLst>
              </a:tr>
              <a:tr h="1221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Брянская область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289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285929"/>
                  </a:ext>
                </a:extLst>
              </a:tr>
              <a:tr h="113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Ивановская область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659587"/>
                  </a:ext>
                </a:extLst>
              </a:tr>
              <a:tr h="113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Костромская область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149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060053"/>
                  </a:ext>
                </a:extLst>
              </a:tr>
              <a:tr h="113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Липецкая область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177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314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288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748765"/>
                  </a:ext>
                </a:extLst>
              </a:tr>
              <a:tr h="113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Орловская область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267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2434942"/>
                  </a:ext>
                </a:extLst>
              </a:tr>
              <a:tr h="1208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Рязанская область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278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267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2372859"/>
                  </a:ext>
                </a:extLst>
              </a:tr>
              <a:tr h="113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Тамбовская область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254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233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139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277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9675702"/>
                  </a:ext>
                </a:extLst>
              </a:tr>
              <a:tr h="113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Тверская область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354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2175863"/>
                  </a:ext>
                </a:extLst>
              </a:tr>
              <a:tr h="113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Тульская область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307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276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1895413"/>
                  </a:ext>
                </a:extLst>
              </a:tr>
              <a:tr h="113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Ярославская область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7759"/>
                  </a:ext>
                </a:extLst>
              </a:tr>
              <a:tr h="113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Астраханская область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139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5529321"/>
                  </a:ext>
                </a:extLst>
              </a:tr>
              <a:tr h="113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Волгоградская область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1 196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1 200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886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314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616923"/>
                  </a:ext>
                </a:extLst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599978" y="4332034"/>
            <a:ext cx="504056" cy="1440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4"/>
          <p:cNvSpPr>
            <a:spLocks noChangeArrowheads="1"/>
          </p:cNvSpPr>
          <p:nvPr/>
        </p:nvSpPr>
        <p:spPr bwMode="auto">
          <a:xfrm>
            <a:off x="1255961" y="4249330"/>
            <a:ext cx="6732240" cy="40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6" rIns="91432" bIns="45716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РФ, в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в перечнях государственного и муниципального имущества содержится наибольшее количество объектов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99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4"/>
          <p:cNvSpPr>
            <a:spLocks noChangeArrowheads="1"/>
          </p:cNvSpPr>
          <p:nvPr/>
        </p:nvSpPr>
        <p:spPr bwMode="auto">
          <a:xfrm>
            <a:off x="2371588" y="123478"/>
            <a:ext cx="6772412" cy="646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6" rIns="91432" bIns="45716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Поручение Первого заместителя Председателя Правительства РФ </a:t>
            </a:r>
            <a:r>
              <a:rPr lang="ru-RU" b="1" dirty="0" err="1" smtClean="0">
                <a:solidFill>
                  <a:srgbClr val="0070C0"/>
                </a:solidFill>
                <a:latin typeface="Arial Narrow" pitchFamily="34" charset="0"/>
              </a:rPr>
              <a:t>И.И.Шувалова</a:t>
            </a: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 от 23 июня 2016 г. № ИШ-П-13-3684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369810" y="771551"/>
            <a:ext cx="6774190" cy="1246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gray">
          <a:xfrm>
            <a:off x="741916" y="1028700"/>
            <a:ext cx="7944884" cy="83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497" tIns="40497" rIns="0" bIns="40497">
            <a:spAutoFit/>
          </a:bodyPr>
          <a:lstStyle/>
          <a:p>
            <a:pPr defTabSz="601214"/>
            <a:endParaRPr lang="ru-RU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449961" defTabSz="601214">
              <a:buFont typeface="Arial" panose="020B0604020202020204" pitchFamily="34" charset="0"/>
              <a:buChar char="•"/>
            </a:pPr>
            <a:endParaRPr lang="ru-RU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449961" defTabSz="601214">
              <a:buFont typeface="Arial" panose="020B0604020202020204" pitchFamily="34" charset="0"/>
              <a:buChar char="•"/>
            </a:pPr>
            <a:endParaRPr lang="ru-RU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449961" defTabSz="601214">
              <a:buFont typeface="Arial" panose="020B0604020202020204" pitchFamily="34" charset="0"/>
              <a:buChar char="•"/>
            </a:pPr>
            <a:endParaRPr lang="ru-RU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371588" cy="69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/>
          <a:lstStyle/>
          <a:p>
            <a:fld id="{18BDACE8-8371-4FFA-A4EA-AB4F1E2FF2A4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058" y="914153"/>
            <a:ext cx="2805571" cy="3964651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3089818" y="1203598"/>
            <a:ext cx="69547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17 перечня поручений от 23.06.2016 № ИШ-П13-3684</a:t>
            </a:r>
          </a:p>
          <a:p>
            <a:r>
              <a:rPr lang="ru-RU" sz="13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3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Рекомендовать </a:t>
            </a:r>
            <a:r>
              <a:rPr lang="ru-RU" sz="13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субъектам Российской </a:t>
            </a:r>
            <a:r>
              <a:rPr lang="ru-RU" sz="13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обеспечить </a:t>
            </a:r>
            <a:r>
              <a:rPr lang="ru-RU" sz="13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утверждение, </a:t>
            </a:r>
            <a:endParaRPr lang="ru-RU" sz="135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13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дополнение в порядке, установленном частью 4 статьи 18 </a:t>
            </a:r>
            <a:endParaRPr lang="ru-RU" sz="135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</a:t>
            </a:r>
            <a:r>
              <a:rPr lang="ru-RU" sz="13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от 24 июля 2007г. № 209-ФЗ "О развитии малого и </a:t>
            </a:r>
            <a:endParaRPr lang="ru-RU" sz="135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предпринимательства </a:t>
            </a:r>
            <a:r>
              <a:rPr lang="ru-RU" sz="13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Федерации", перечней </a:t>
            </a:r>
            <a:endParaRPr lang="ru-RU" sz="135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имущества </a:t>
            </a:r>
            <a:r>
              <a:rPr lang="ru-RU" sz="13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муниципального имущества для его </a:t>
            </a:r>
            <a:endParaRPr lang="ru-RU" sz="135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предоставления </a:t>
            </a:r>
            <a:r>
              <a:rPr lang="ru-RU" sz="13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субъектам малого </a:t>
            </a:r>
            <a:r>
              <a:rPr lang="ru-RU" sz="13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3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предпринимательства, и </a:t>
            </a:r>
            <a:endParaRPr lang="ru-RU" sz="135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3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результатах проинформировать </a:t>
            </a:r>
            <a:r>
              <a:rPr lang="ru-RU" sz="13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АО </a:t>
            </a:r>
            <a:r>
              <a:rPr lang="ru-RU" sz="13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"Корпорация "МСП".</a:t>
            </a:r>
          </a:p>
          <a:p>
            <a:r>
              <a:rPr lang="ru-RU" sz="13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- 15 ноября 2016 г."</a:t>
            </a:r>
          </a:p>
        </p:txBody>
      </p:sp>
    </p:spTree>
    <p:extLst>
      <p:ext uri="{BB962C8B-B14F-4D97-AF65-F5344CB8AC3E}">
        <p14:creationId xmlns:p14="http://schemas.microsoft.com/office/powerpoint/2010/main" val="398742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4"/>
          <p:cNvSpPr>
            <a:spLocks noChangeArrowheads="1"/>
          </p:cNvSpPr>
          <p:nvPr/>
        </p:nvSpPr>
        <p:spPr bwMode="auto">
          <a:xfrm>
            <a:off x="2371588" y="123478"/>
            <a:ext cx="6772412" cy="923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6" rIns="91432" bIns="45716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Исполнение пункта 17 перечня поручений Первого заместителя Председателя Правительства РФ </a:t>
            </a:r>
            <a:r>
              <a:rPr lang="ru-RU" b="1" dirty="0" err="1" smtClean="0">
                <a:solidFill>
                  <a:srgbClr val="0070C0"/>
                </a:solidFill>
                <a:latin typeface="Arial Narrow" pitchFamily="34" charset="0"/>
              </a:rPr>
              <a:t>И.И.Шувалова</a:t>
            </a: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 от 23 июня 2016 г. </a:t>
            </a:r>
          </a:p>
          <a:p>
            <a:pPr algn="ctr">
              <a:defRPr/>
            </a:pP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№ ИШ-П-13-3684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369810" y="996000"/>
            <a:ext cx="6774190" cy="1246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gray">
          <a:xfrm>
            <a:off x="685654" y="1058345"/>
            <a:ext cx="7944884" cy="83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497" tIns="40497" rIns="0" bIns="40497">
            <a:spAutoFit/>
          </a:bodyPr>
          <a:lstStyle/>
          <a:p>
            <a:pPr defTabSz="601214"/>
            <a:endParaRPr lang="ru-RU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449961" defTabSz="601214">
              <a:buFont typeface="Arial" panose="020B0604020202020204" pitchFamily="34" charset="0"/>
              <a:buChar char="•"/>
            </a:pPr>
            <a:endParaRPr lang="ru-RU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449961" defTabSz="601214">
              <a:buFont typeface="Arial" panose="020B0604020202020204" pitchFamily="34" charset="0"/>
              <a:buChar char="•"/>
            </a:pPr>
            <a:endParaRPr lang="ru-RU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indent="449961" defTabSz="601214">
              <a:buFont typeface="Arial" panose="020B0604020202020204" pitchFamily="34" charset="0"/>
              <a:buChar char="•"/>
            </a:pPr>
            <a:endParaRPr lang="ru-RU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371588" cy="69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/>
          <a:lstStyle/>
          <a:p>
            <a:fld id="{18BDACE8-8371-4FFA-A4EA-AB4F1E2FF2A4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1520" y="2463328"/>
            <a:ext cx="1296144" cy="486034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РФ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979712" y="1281877"/>
            <a:ext cx="1501463" cy="59291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объектов, находящихся в казне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69007" y="2129259"/>
            <a:ext cx="1512168" cy="1147025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объектов,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предоставленных эксплуатирующим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 (учреждениям и предприятиям)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938672" y="3511360"/>
            <a:ext cx="1512168" cy="1147025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объектов, предоставленных и закрепленных за учреждениями и предприятиями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199201" y="1206111"/>
            <a:ext cx="1440160" cy="969635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объектов, пригодных для предоставления субъектам МСП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211960" y="2334794"/>
            <a:ext cx="1440160" cy="76861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объектов, используемых не по назначению</a:t>
            </a:r>
          </a:p>
        </p:txBody>
      </p:sp>
      <p:cxnSp>
        <p:nvCxnSpPr>
          <p:cNvPr id="4" name="Прямая со стрелкой 3"/>
          <p:cNvCxnSpPr>
            <a:stCxn id="16" idx="3"/>
          </p:cNvCxnSpPr>
          <p:nvPr/>
        </p:nvCxnSpPr>
        <p:spPr>
          <a:xfrm>
            <a:off x="3481175" y="1578332"/>
            <a:ext cx="718026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5741840" y="2675495"/>
            <a:ext cx="943479" cy="76861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Изъятие объектов в казну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927898" y="1208880"/>
            <a:ext cx="1946935" cy="97998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предложений по формированию или дополнению перечня имущества для субъектов МСП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927898" y="2342336"/>
            <a:ext cx="1946935" cy="97998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перечня или изменений в перечень для субъектов МСП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989300" y="3521259"/>
            <a:ext cx="1946935" cy="647992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Опубликование перечня в СМИ и в сети «Интернет»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7036593" y="4332642"/>
            <a:ext cx="1946935" cy="434621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сведений в АИС</a:t>
            </a:r>
          </a:p>
        </p:txBody>
      </p:sp>
      <p:cxnSp>
        <p:nvCxnSpPr>
          <p:cNvPr id="52" name="Прямая со стрелкой 51"/>
          <p:cNvCxnSpPr>
            <a:stCxn id="19" idx="3"/>
            <a:endCxn id="31" idx="1"/>
          </p:cNvCxnSpPr>
          <p:nvPr/>
        </p:nvCxnSpPr>
        <p:spPr>
          <a:xfrm>
            <a:off x="5639361" y="1690929"/>
            <a:ext cx="1288537" cy="794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>
            <a:stCxn id="31" idx="2"/>
            <a:endCxn id="32" idx="0"/>
          </p:cNvCxnSpPr>
          <p:nvPr/>
        </p:nvCxnSpPr>
        <p:spPr>
          <a:xfrm>
            <a:off x="7901366" y="2188860"/>
            <a:ext cx="0" cy="15347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endCxn id="33" idx="0"/>
          </p:cNvCxnSpPr>
          <p:nvPr/>
        </p:nvCxnSpPr>
        <p:spPr>
          <a:xfrm>
            <a:off x="7961097" y="3322316"/>
            <a:ext cx="1671" cy="1989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endCxn id="34" idx="0"/>
          </p:cNvCxnSpPr>
          <p:nvPr/>
        </p:nvCxnSpPr>
        <p:spPr>
          <a:xfrm flipH="1">
            <a:off x="8010061" y="4152972"/>
            <a:ext cx="8389" cy="17967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endCxn id="16" idx="1"/>
          </p:cNvCxnSpPr>
          <p:nvPr/>
        </p:nvCxnSpPr>
        <p:spPr>
          <a:xfrm flipV="1">
            <a:off x="1544753" y="1578332"/>
            <a:ext cx="434959" cy="11011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endCxn id="17" idx="1"/>
          </p:cNvCxnSpPr>
          <p:nvPr/>
        </p:nvCxnSpPr>
        <p:spPr>
          <a:xfrm>
            <a:off x="1553525" y="2659562"/>
            <a:ext cx="415482" cy="4321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>
            <a:endCxn id="18" idx="1"/>
          </p:cNvCxnSpPr>
          <p:nvPr/>
        </p:nvCxnSpPr>
        <p:spPr>
          <a:xfrm>
            <a:off x="1553525" y="2659562"/>
            <a:ext cx="385147" cy="142531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Скругленный прямоугольник 76"/>
          <p:cNvSpPr/>
          <p:nvPr/>
        </p:nvSpPr>
        <p:spPr>
          <a:xfrm>
            <a:off x="113365" y="4303378"/>
            <a:ext cx="1405707" cy="486034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Корпорация</a:t>
            </a: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129438" y="3379676"/>
            <a:ext cx="1389634" cy="621731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необходимой методической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</a:t>
            </a:r>
            <a:endParaRPr lang="ru-RU" sz="1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9" name="Прямая со стрелкой 78"/>
          <p:cNvCxnSpPr>
            <a:stCxn id="78" idx="0"/>
          </p:cNvCxnSpPr>
          <p:nvPr/>
        </p:nvCxnSpPr>
        <p:spPr>
          <a:xfrm flipV="1">
            <a:off x="824255" y="2949362"/>
            <a:ext cx="6260" cy="43031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>
            <a:stCxn id="77" idx="0"/>
            <a:endCxn id="78" idx="2"/>
          </p:cNvCxnSpPr>
          <p:nvPr/>
        </p:nvCxnSpPr>
        <p:spPr>
          <a:xfrm flipV="1">
            <a:off x="816219" y="4001407"/>
            <a:ext cx="8036" cy="30197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Скругленный прямоугольник 36"/>
          <p:cNvSpPr/>
          <p:nvPr/>
        </p:nvSpPr>
        <p:spPr>
          <a:xfrm>
            <a:off x="4204969" y="3246125"/>
            <a:ext cx="1440160" cy="76861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не используемых объектов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3481175" y="2362792"/>
            <a:ext cx="22672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3450840" y="4353098"/>
            <a:ext cx="25706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707904" y="2362792"/>
            <a:ext cx="0" cy="199030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endCxn id="20" idx="1"/>
          </p:cNvCxnSpPr>
          <p:nvPr/>
        </p:nvCxnSpPr>
        <p:spPr>
          <a:xfrm flipV="1">
            <a:off x="3707904" y="2719099"/>
            <a:ext cx="504056" cy="62367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endCxn id="25" idx="0"/>
          </p:cNvCxnSpPr>
          <p:nvPr/>
        </p:nvCxnSpPr>
        <p:spPr>
          <a:xfrm>
            <a:off x="5639361" y="2527661"/>
            <a:ext cx="574219" cy="14783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endCxn id="37" idx="1"/>
          </p:cNvCxnSpPr>
          <p:nvPr/>
        </p:nvCxnSpPr>
        <p:spPr>
          <a:xfrm>
            <a:off x="3707904" y="3342772"/>
            <a:ext cx="497065" cy="28765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>
            <a:endCxn id="25" idx="2"/>
          </p:cNvCxnSpPr>
          <p:nvPr/>
        </p:nvCxnSpPr>
        <p:spPr>
          <a:xfrm flipV="1">
            <a:off x="5653386" y="3444105"/>
            <a:ext cx="560194" cy="38147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>
            <a:stCxn id="25" idx="0"/>
          </p:cNvCxnSpPr>
          <p:nvPr/>
        </p:nvCxnSpPr>
        <p:spPr>
          <a:xfrm flipV="1">
            <a:off x="6213580" y="1718702"/>
            <a:ext cx="714318" cy="95679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535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11525</TotalTime>
  <Words>2380</Words>
  <Application>Microsoft Office PowerPoint</Application>
  <PresentationFormat>Экран (16:9)</PresentationFormat>
  <Paragraphs>648</Paragraphs>
  <Slides>17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Arial Narrow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Орлов Борис Андреевич</dc:creator>
  <cp:lastModifiedBy>Ходасевич Анастасия Сергеевна</cp:lastModifiedBy>
  <cp:revision>904</cp:revision>
  <cp:lastPrinted>2016-08-18T15:07:23Z</cp:lastPrinted>
  <dcterms:created xsi:type="dcterms:W3CDTF">2014-06-30T05:53:46Z</dcterms:created>
  <dcterms:modified xsi:type="dcterms:W3CDTF">2016-08-18T15:08:36Z</dcterms:modified>
</cp:coreProperties>
</file>